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93" r:id="rId5"/>
    <p:sldId id="294" r:id="rId6"/>
    <p:sldId id="295" r:id="rId7"/>
    <p:sldId id="296" r:id="rId8"/>
    <p:sldId id="271" r:id="rId9"/>
    <p:sldId id="272" r:id="rId10"/>
    <p:sldId id="275" r:id="rId11"/>
    <p:sldId id="259" r:id="rId12"/>
    <p:sldId id="274" r:id="rId13"/>
    <p:sldId id="297" r:id="rId14"/>
    <p:sldId id="261" r:id="rId15"/>
    <p:sldId id="278" r:id="rId16"/>
    <p:sldId id="273" r:id="rId17"/>
    <p:sldId id="264" r:id="rId18"/>
    <p:sldId id="279" r:id="rId19"/>
    <p:sldId id="288" r:id="rId20"/>
    <p:sldId id="289" r:id="rId21"/>
    <p:sldId id="287" r:id="rId22"/>
    <p:sldId id="263" r:id="rId23"/>
    <p:sldId id="266" r:id="rId24"/>
    <p:sldId id="290" r:id="rId25"/>
    <p:sldId id="291" r:id="rId26"/>
    <p:sldId id="268" r:id="rId27"/>
    <p:sldId id="269" r:id="rId28"/>
    <p:sldId id="27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F254B77-C657-4D7B-92B7-3D0963A1E5E9}" type="datetimeFigureOut">
              <a:rPr lang="en-US" smtClean="0"/>
              <a:t>2/22/2017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4D64B72-4394-4375-AD0D-8265F30D99E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254B77-C657-4D7B-92B7-3D0963A1E5E9}"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64B72-4394-4375-AD0D-8265F30D99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254B77-C657-4D7B-92B7-3D0963A1E5E9}"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64B72-4394-4375-AD0D-8265F30D99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254B77-C657-4D7B-92B7-3D0963A1E5E9}"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64B72-4394-4375-AD0D-8265F30D99E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F254B77-C657-4D7B-92B7-3D0963A1E5E9}"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4D64B72-4394-4375-AD0D-8265F30D99E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254B77-C657-4D7B-92B7-3D0963A1E5E9}"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64B72-4394-4375-AD0D-8265F30D99E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F254B77-C657-4D7B-92B7-3D0963A1E5E9}"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D64B72-4394-4375-AD0D-8265F30D99E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254B77-C657-4D7B-92B7-3D0963A1E5E9}"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D64B72-4394-4375-AD0D-8265F30D99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54B77-C657-4D7B-92B7-3D0963A1E5E9}"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D64B72-4394-4375-AD0D-8265F30D99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254B77-C657-4D7B-92B7-3D0963A1E5E9}"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64B72-4394-4375-AD0D-8265F30D99E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254B77-C657-4D7B-92B7-3D0963A1E5E9}"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64B72-4394-4375-AD0D-8265F30D99E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F254B77-C657-4D7B-92B7-3D0963A1E5E9}" type="datetimeFigureOut">
              <a:rPr lang="en-US" smtClean="0"/>
              <a:t>2/22/2017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4D64B72-4394-4375-AD0D-8265F30D99E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9LyHPOEhF4c"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latin typeface="Elephant" panose="02020904090505020303" pitchFamily="18" charset="0"/>
              </a:rPr>
              <a:t/>
            </a:r>
            <a:br>
              <a:rPr lang="en-US" b="1" dirty="0" smtClean="0">
                <a:latin typeface="Elephant" panose="02020904090505020303" pitchFamily="18" charset="0"/>
              </a:rPr>
            </a:br>
            <a:r>
              <a:rPr lang="en-US" b="1" dirty="0">
                <a:latin typeface="Elephant" panose="02020904090505020303" pitchFamily="18" charset="0"/>
              </a:rPr>
              <a:t/>
            </a:r>
            <a:br>
              <a:rPr lang="en-US" b="1" dirty="0">
                <a:latin typeface="Elephant" panose="02020904090505020303" pitchFamily="18" charset="0"/>
              </a:rPr>
            </a:br>
            <a:r>
              <a:rPr lang="en-US" b="1" dirty="0" smtClean="0">
                <a:latin typeface="Elephant" panose="02020904090505020303" pitchFamily="18" charset="0"/>
              </a:rPr>
              <a:t/>
            </a:r>
            <a:br>
              <a:rPr lang="en-US" b="1" dirty="0" smtClean="0">
                <a:latin typeface="Elephant" panose="02020904090505020303" pitchFamily="18" charset="0"/>
              </a:rPr>
            </a:br>
            <a:r>
              <a:rPr lang="en-US" b="1" dirty="0" smtClean="0">
                <a:solidFill>
                  <a:schemeClr val="accent1"/>
                </a:solidFill>
                <a:latin typeface="Elephant" panose="02020904090505020303" pitchFamily="18" charset="0"/>
              </a:rPr>
              <a:t>Early Assessment &amp;</a:t>
            </a:r>
            <a:br>
              <a:rPr lang="en-US" b="1" dirty="0" smtClean="0">
                <a:solidFill>
                  <a:schemeClr val="accent1"/>
                </a:solidFill>
                <a:latin typeface="Elephant" panose="02020904090505020303" pitchFamily="18" charset="0"/>
              </a:rPr>
            </a:br>
            <a:r>
              <a:rPr lang="en-US" b="1" dirty="0" smtClean="0">
                <a:solidFill>
                  <a:schemeClr val="accent1"/>
                </a:solidFill>
                <a:latin typeface="Elephant" panose="02020904090505020303" pitchFamily="18" charset="0"/>
              </a:rPr>
              <a:t>Support Alliance</a:t>
            </a:r>
            <a:r>
              <a:rPr lang="en-US" b="1" dirty="0" smtClean="0">
                <a:latin typeface="Elephant" panose="02020904090505020303" pitchFamily="18" charset="0"/>
              </a:rPr>
              <a:t/>
            </a:r>
            <a:br>
              <a:rPr lang="en-US" b="1" dirty="0" smtClean="0">
                <a:latin typeface="Elephant" panose="02020904090505020303" pitchFamily="18" charset="0"/>
              </a:rPr>
            </a:br>
            <a:r>
              <a:rPr lang="en-US" sz="3200" dirty="0" smtClean="0">
                <a:latin typeface="Elephant" panose="02020904090505020303" pitchFamily="18" charset="0"/>
              </a:rPr>
              <a:t/>
            </a:r>
            <a:br>
              <a:rPr lang="en-US" sz="3200" dirty="0" smtClean="0">
                <a:latin typeface="Elephant" panose="02020904090505020303" pitchFamily="18" charset="0"/>
              </a:rPr>
            </a:br>
            <a:r>
              <a:rPr lang="en-US" b="1" dirty="0" smtClean="0">
                <a:latin typeface="Elephant" panose="02020904090505020303" pitchFamily="18" charset="0"/>
              </a:rPr>
              <a:t/>
            </a:r>
            <a:br>
              <a:rPr lang="en-US" b="1" dirty="0" smtClean="0">
                <a:latin typeface="Elephant" panose="02020904090505020303" pitchFamily="18" charset="0"/>
              </a:rPr>
            </a:br>
            <a:endParaRPr lang="en-US" b="1" dirty="0">
              <a:latin typeface="Elephant" panose="02020904090505020303" pitchFamily="18" charset="0"/>
            </a:endParaRPr>
          </a:p>
        </p:txBody>
      </p:sp>
      <p:sp>
        <p:nvSpPr>
          <p:cNvPr id="5" name="Content Placeholder 4"/>
          <p:cNvSpPr>
            <a:spLocks noGrp="1"/>
          </p:cNvSpPr>
          <p:nvPr>
            <p:ph idx="1"/>
          </p:nvPr>
        </p:nvSpPr>
        <p:spPr/>
        <p:txBody>
          <a:bodyPr/>
          <a:lstStyle/>
          <a:p>
            <a:pPr marL="0" indent="0" algn="ctr">
              <a:buNone/>
            </a:pPr>
            <a:endParaRPr lang="en-US" dirty="0" smtClean="0">
              <a:latin typeface="Elephant" panose="02020904090505020303" pitchFamily="18" charset="0"/>
            </a:endParaRPr>
          </a:p>
          <a:p>
            <a:pPr marL="0" indent="0" algn="ctr">
              <a:buNone/>
            </a:pPr>
            <a:endParaRPr lang="en-US" dirty="0">
              <a:latin typeface="Elephant" panose="02020904090505020303" pitchFamily="18" charset="0"/>
            </a:endParaRPr>
          </a:p>
          <a:p>
            <a:pPr marL="0" indent="0" algn="ctr">
              <a:buNone/>
            </a:pPr>
            <a:r>
              <a:rPr lang="en-US" dirty="0" smtClean="0">
                <a:latin typeface="Elephant" panose="02020904090505020303" pitchFamily="18" charset="0"/>
              </a:rPr>
              <a:t>Family Education Workshop</a:t>
            </a:r>
          </a:p>
          <a:p>
            <a:pPr marL="0" indent="0" algn="ctr">
              <a:buNone/>
            </a:pPr>
            <a:endParaRPr lang="en-US" sz="2400" dirty="0">
              <a:latin typeface="Elephant" panose="02020904090505020303" pitchFamily="18" charset="0"/>
            </a:endParaRPr>
          </a:p>
          <a:p>
            <a:pPr marL="0" indent="0" algn="ctr">
              <a:buNone/>
            </a:pPr>
            <a:r>
              <a:rPr lang="en-US" sz="2400" dirty="0" smtClean="0">
                <a:latin typeface="Elephant" panose="02020904090505020303" pitchFamily="18" charset="0"/>
              </a:rPr>
              <a:t>Serving Union County</a:t>
            </a:r>
            <a:endParaRPr lang="en-US" sz="2400" dirty="0">
              <a:latin typeface="Elephant" panose="02020904090505020303" pitchFamily="18" charset="0"/>
            </a:endParaRP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9020" y="4343400"/>
            <a:ext cx="1965960" cy="1014730"/>
          </a:xfrm>
          <a:prstGeom prst="rect">
            <a:avLst/>
          </a:prstGeom>
          <a:noFill/>
        </p:spPr>
      </p:pic>
    </p:spTree>
    <p:extLst>
      <p:ext uri="{BB962C8B-B14F-4D97-AF65-F5344CB8AC3E}">
        <p14:creationId xmlns:p14="http://schemas.microsoft.com/office/powerpoint/2010/main" val="754934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Break</a:t>
            </a:r>
            <a:endParaRPr lang="en-US" dirty="0">
              <a:latin typeface="Elephant" panose="02020904090505020303"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581400" y="2801937"/>
            <a:ext cx="1981200" cy="230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779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History and Culture</a:t>
            </a:r>
            <a:endParaRPr lang="en-US" dirty="0">
              <a:latin typeface="Elephant" panose="02020904090505020303" pitchFamily="18" charset="0"/>
            </a:endParaRPr>
          </a:p>
        </p:txBody>
      </p:sp>
      <p:sp>
        <p:nvSpPr>
          <p:cNvPr id="3" name="Content Placeholder 2"/>
          <p:cNvSpPr>
            <a:spLocks noGrp="1"/>
          </p:cNvSpPr>
          <p:nvPr>
            <p:ph idx="1"/>
          </p:nvPr>
        </p:nvSpPr>
        <p:spPr/>
        <p:txBody>
          <a:bodyPr>
            <a:normAutofit lnSpcReduction="10000"/>
          </a:bodyPr>
          <a:lstStyle/>
          <a:p>
            <a:pPr marL="0" indent="0" algn="ctr">
              <a:buNone/>
            </a:pPr>
            <a:r>
              <a:rPr lang="en-US" sz="2800" dirty="0" smtClean="0">
                <a:latin typeface="Times New Roman" panose="02020603050405020304" pitchFamily="18" charset="0"/>
                <a:cs typeface="Times New Roman" panose="02020603050405020304" pitchFamily="18" charset="0"/>
              </a:rPr>
              <a:t>Definitions of </a:t>
            </a:r>
            <a:r>
              <a:rPr lang="en-US" sz="2800" i="1" dirty="0" smtClean="0">
                <a:latin typeface="Times New Roman" panose="02020603050405020304" pitchFamily="18" charset="0"/>
                <a:cs typeface="Times New Roman" panose="02020603050405020304" pitchFamily="18" charset="0"/>
              </a:rPr>
              <a:t>Mental Health Experiences </a:t>
            </a:r>
            <a:r>
              <a:rPr lang="en-US" sz="2800" dirty="0" smtClean="0">
                <a:latin typeface="Times New Roman" panose="02020603050405020304" pitchFamily="18" charset="0"/>
                <a:cs typeface="Times New Roman" panose="02020603050405020304" pitchFamily="18" charset="0"/>
              </a:rPr>
              <a:t>have differed throughout history and across cultures</a:t>
            </a:r>
          </a:p>
          <a:p>
            <a:r>
              <a:rPr lang="en-US" sz="2800" dirty="0" smtClean="0">
                <a:latin typeface="Times New Roman" panose="02020603050405020304" pitchFamily="18" charset="0"/>
                <a:cs typeface="Times New Roman" panose="02020603050405020304" pitchFamily="18" charset="0"/>
              </a:rPr>
              <a:t>In Victorian Times, a woman could be considered mentally unstable due to having symptoms of post-partum depression, or for being ‘disobedient’.</a:t>
            </a:r>
          </a:p>
          <a:p>
            <a:r>
              <a:rPr lang="en-US" sz="2800" dirty="0" smtClean="0">
                <a:latin typeface="Times New Roman" panose="02020603050405020304" pitchFamily="18" charset="0"/>
                <a:cs typeface="Times New Roman" panose="02020603050405020304" pitchFamily="18" charset="0"/>
              </a:rPr>
              <a:t>In early American history, people struggling with mental health were often placed in institutions that were similar to jails.</a:t>
            </a:r>
          </a:p>
          <a:p>
            <a:r>
              <a:rPr lang="en-US" sz="2800" dirty="0" smtClean="0">
                <a:latin typeface="Times New Roman" panose="02020603050405020304" pitchFamily="18" charset="0"/>
                <a:cs typeface="Times New Roman" panose="02020603050405020304" pitchFamily="18" charset="0"/>
              </a:rPr>
              <a:t>Some cultures view challenges with mental health as responses to stress, while others view them as spiritual issues.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6768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Current Perspectives</a:t>
            </a:r>
            <a:endParaRPr lang="en-US" dirty="0">
              <a:latin typeface="Elephant" panose="02020904090505020303" pitchFamily="18" charset="0"/>
            </a:endParaRPr>
          </a:p>
        </p:txBody>
      </p:sp>
      <p:sp>
        <p:nvSpPr>
          <p:cNvPr id="3" name="Content Placeholder 2"/>
          <p:cNvSpPr>
            <a:spLocks noGrp="1"/>
          </p:cNvSpPr>
          <p:nvPr>
            <p:ph idx="1"/>
          </p:nvPr>
        </p:nvSpPr>
        <p:spPr/>
        <p:txBody>
          <a:bodyPr>
            <a:normAutofit/>
          </a:bodyPr>
          <a:lstStyle/>
          <a:p>
            <a:pPr marL="0" indent="0" algn="ctr">
              <a:buNone/>
            </a:pPr>
            <a:r>
              <a:rPr lang="en-US" b="1" dirty="0" smtClean="0">
                <a:latin typeface="Times New Roman" panose="02020603050405020304" pitchFamily="18" charset="0"/>
                <a:cs typeface="Times New Roman" panose="02020603050405020304" pitchFamily="18" charset="0"/>
              </a:rPr>
              <a:t>We Have Come a Long Way, Baby!</a:t>
            </a:r>
          </a:p>
          <a:p>
            <a:pPr marL="0" indent="0" algn="ctr">
              <a:buNone/>
            </a:pPr>
            <a:r>
              <a:rPr lang="en-US" dirty="0" smtClean="0">
                <a:latin typeface="Times New Roman" panose="02020603050405020304" pitchFamily="18" charset="0"/>
                <a:cs typeface="Times New Roman" panose="02020603050405020304" pitchFamily="18" charset="0"/>
              </a:rPr>
              <a:t>EASA is a person-centered support system that respects the individual, their experience, and their wants and needs throughout the treatment process. EASA acknowledges and respects the diverse cultures and experiences of all participants and constantly strives to provide care that is respectful to an individual’s culture and belief system.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9314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How Early Intervention Helps</a:t>
            </a:r>
            <a:endParaRPr lang="en-US" dirty="0">
              <a:latin typeface="Elephant" panose="02020904090505020303"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Psychosis often becomes a problem when the symptoms are left undetected and untreated when they first develop. Early intervention treats the symptoms as close to when they first develop as possible. This helps keep young people on track for reaching their life goals and full potential in work, school, life, and relationships.</a:t>
            </a:r>
          </a:p>
        </p:txBody>
      </p:sp>
    </p:spTree>
    <p:extLst>
      <p:ext uri="{BB962C8B-B14F-4D97-AF65-F5344CB8AC3E}">
        <p14:creationId xmlns:p14="http://schemas.microsoft.com/office/powerpoint/2010/main" val="1922680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Understanding Psychosis</a:t>
            </a:r>
            <a:endParaRPr lang="en-US" dirty="0">
              <a:latin typeface="Elephant" panose="02020904090505020303" pitchFamily="18" charset="0"/>
            </a:endParaRPr>
          </a:p>
        </p:txBody>
      </p:sp>
      <p:sp>
        <p:nvSpPr>
          <p:cNvPr id="3" name="Content Placeholder 2"/>
          <p:cNvSpPr>
            <a:spLocks noGrp="1"/>
          </p:cNvSpPr>
          <p:nvPr>
            <p:ph idx="1"/>
          </p:nvPr>
        </p:nvSpPr>
        <p:spPr/>
        <p:txBody>
          <a:bodyPr>
            <a:normAutofit/>
          </a:bodyPr>
          <a:lstStyle/>
          <a:p>
            <a:pPr marL="0" indent="0" algn="ctr">
              <a:buNone/>
            </a:pPr>
            <a:r>
              <a:rPr lang="en-US" sz="2400" b="1" dirty="0">
                <a:latin typeface="Times New Roman" panose="02020603050405020304" pitchFamily="18" charset="0"/>
                <a:cs typeface="Times New Roman" panose="02020603050405020304" pitchFamily="18" charset="0"/>
              </a:rPr>
              <a:t>"Psychosis" is a broad term that covers many different symptoms and </a:t>
            </a:r>
            <a:r>
              <a:rPr lang="en-US" sz="2400" b="1" dirty="0" smtClean="0">
                <a:latin typeface="Times New Roman" panose="02020603050405020304" pitchFamily="18" charset="0"/>
                <a:cs typeface="Times New Roman" panose="02020603050405020304" pitchFamily="18" charset="0"/>
              </a:rPr>
              <a:t>experiences</a:t>
            </a:r>
          </a:p>
          <a:p>
            <a:pPr marL="0" indent="0" algn="ctr">
              <a:buNone/>
            </a:pPr>
            <a:endParaRPr lang="en-US" sz="2400" b="1"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There are number of diagnoses that share symptoms of psychosis such as: Depression, anxiety, post traumatic stress disorder (PTSD), brain tumors, substance use/abuse, and schizophrenia, to name just a few.</a:t>
            </a: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EASA treats the type of psychosis most likely related to the diagnoses of the at risk state of psychosis, schizophrenia, or Bipolar I.</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We give a mental health diagnosis when you come into EASA. That diagnosis represents the symptoms we will treat over the course of two years</a:t>
            </a: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860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Elephant" panose="02020904090505020303" pitchFamily="18" charset="0"/>
              </a:rPr>
              <a:t>What Does Psychosis Look Like?</a:t>
            </a:r>
            <a:endParaRPr lang="en-US" dirty="0">
              <a:latin typeface="Elephant" panose="02020904090505020303" pitchFamily="18" charset="0"/>
            </a:endParaRPr>
          </a:p>
        </p:txBody>
      </p:sp>
      <p:sp>
        <p:nvSpPr>
          <p:cNvPr id="3" name="Content Placeholder 2"/>
          <p:cNvSpPr>
            <a:spLocks noGrp="1"/>
          </p:cNvSpPr>
          <p:nvPr>
            <p:ph idx="1"/>
          </p:nvPr>
        </p:nvSpPr>
        <p:spPr/>
        <p:txBody>
          <a:bodyPr>
            <a:normAutofit fontScale="25000" lnSpcReduction="20000"/>
          </a:bodyPr>
          <a:lstStyle/>
          <a:p>
            <a:endParaRPr lang="en-US" sz="8000" dirty="0">
              <a:latin typeface="Times New Roman" panose="02020603050405020304" pitchFamily="18" charset="0"/>
              <a:cs typeface="Times New Roman" panose="02020603050405020304" pitchFamily="18" charset="0"/>
            </a:endParaRPr>
          </a:p>
          <a:p>
            <a:pPr marL="0" indent="0">
              <a:buNone/>
            </a:pPr>
            <a:r>
              <a:rPr lang="en-US" sz="8000" b="1" dirty="0" smtClean="0">
                <a:latin typeface="Times New Roman" panose="02020603050405020304" pitchFamily="18" charset="0"/>
                <a:cs typeface="Times New Roman" panose="02020603050405020304" pitchFamily="18" charset="0"/>
              </a:rPr>
              <a:t>Some Common </a:t>
            </a:r>
            <a:r>
              <a:rPr lang="en-US" sz="8000" b="1" dirty="0">
                <a:latin typeface="Times New Roman" panose="02020603050405020304" pitchFamily="18" charset="0"/>
                <a:cs typeface="Times New Roman" panose="02020603050405020304" pitchFamily="18" charset="0"/>
              </a:rPr>
              <a:t>symptoms include:</a:t>
            </a:r>
          </a:p>
          <a:p>
            <a:endParaRPr lang="en-US" sz="8000" dirty="0" smtClean="0">
              <a:latin typeface="Times New Roman" panose="02020603050405020304" pitchFamily="18" charset="0"/>
              <a:cs typeface="Times New Roman" panose="02020603050405020304" pitchFamily="18" charset="0"/>
            </a:endParaRPr>
          </a:p>
          <a:p>
            <a:r>
              <a:rPr lang="en-US" sz="8000" dirty="0">
                <a:latin typeface="Times New Roman" panose="02020603050405020304" pitchFamily="18" charset="0"/>
                <a:cs typeface="Times New Roman" panose="02020603050405020304" pitchFamily="18" charset="0"/>
              </a:rPr>
              <a:t>    Hallucinations (seeing, hearing feeling or tasting things that other people don't)</a:t>
            </a:r>
          </a:p>
          <a:p>
            <a:r>
              <a:rPr lang="en-US" sz="8000" dirty="0">
                <a:latin typeface="Times New Roman" panose="02020603050405020304" pitchFamily="18" charset="0"/>
                <a:cs typeface="Times New Roman" panose="02020603050405020304" pitchFamily="18" charset="0"/>
              </a:rPr>
              <a:t>    Feeling overwhelmed by sensory information (lights seem too bright, noises too loud)</a:t>
            </a:r>
          </a:p>
          <a:p>
            <a:r>
              <a:rPr lang="en-US" sz="8000" dirty="0">
                <a:latin typeface="Times New Roman" panose="02020603050405020304" pitchFamily="18" charset="0"/>
                <a:cs typeface="Times New Roman" panose="02020603050405020304" pitchFamily="18" charset="0"/>
              </a:rPr>
              <a:t>    Difficulty filtering stimulation from the environment</a:t>
            </a:r>
          </a:p>
          <a:p>
            <a:r>
              <a:rPr lang="en-US" sz="8000" dirty="0">
                <a:latin typeface="Times New Roman" panose="02020603050405020304" pitchFamily="18" charset="0"/>
                <a:cs typeface="Times New Roman" panose="02020603050405020304" pitchFamily="18" charset="0"/>
              </a:rPr>
              <a:t>    Delusions (false personal beliefs based on incorrect inferences about reality which are inconsistent with culture and previous beliefs, and which are firmly sustained in spite of evidence or proof to the contrary)</a:t>
            </a:r>
          </a:p>
          <a:p>
            <a:r>
              <a:rPr lang="en-US" sz="8000" dirty="0">
                <a:latin typeface="Times New Roman" panose="02020603050405020304" pitchFamily="18" charset="0"/>
                <a:cs typeface="Times New Roman" panose="02020603050405020304" pitchFamily="18" charset="0"/>
              </a:rPr>
              <a:t>    Confused thinking or speech</a:t>
            </a:r>
          </a:p>
          <a:p>
            <a:r>
              <a:rPr lang="en-US" sz="8000" dirty="0">
                <a:latin typeface="Times New Roman" panose="02020603050405020304" pitchFamily="18" charset="0"/>
                <a:cs typeface="Times New Roman" panose="02020603050405020304" pitchFamily="18" charset="0"/>
              </a:rPr>
              <a:t>    Difficulty doing ordinary things (often includes problems with memory, attention, putting thoughts together)</a:t>
            </a:r>
          </a:p>
          <a:p>
            <a:endParaRPr lang="en-US" dirty="0"/>
          </a:p>
        </p:txBody>
      </p:sp>
    </p:spTree>
    <p:extLst>
      <p:ext uri="{BB962C8B-B14F-4D97-AF65-F5344CB8AC3E}">
        <p14:creationId xmlns:p14="http://schemas.microsoft.com/office/powerpoint/2010/main" val="3373557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Elephant" panose="02020904090505020303" pitchFamily="18" charset="0"/>
              </a:rPr>
              <a:t>Who Can Experience Psychosis?</a:t>
            </a:r>
            <a:endParaRPr lang="en-US" dirty="0">
              <a:latin typeface="Elephant" panose="02020904090505020303" pitchFamily="18" charset="0"/>
            </a:endParaRPr>
          </a:p>
        </p:txBody>
      </p:sp>
      <p:sp>
        <p:nvSpPr>
          <p:cNvPr id="3" name="Content Placeholder 2"/>
          <p:cNvSpPr>
            <a:spLocks noGrp="1"/>
          </p:cNvSpPr>
          <p:nvPr>
            <p:ph idx="1"/>
          </p:nvPr>
        </p:nvSpPr>
        <p:spPr/>
        <p:txBody>
          <a:bodyPr>
            <a:normAutofit fontScale="92500" lnSpcReduction="20000"/>
          </a:bodyPr>
          <a:lstStyle/>
          <a:p>
            <a:pPr marL="0" indent="0" algn="ctr">
              <a:buNone/>
            </a:pPr>
            <a:r>
              <a:rPr lang="en-US" b="1" dirty="0" smtClean="0">
                <a:latin typeface="Times New Roman" panose="02020603050405020304" pitchFamily="18" charset="0"/>
                <a:cs typeface="Times New Roman" panose="02020603050405020304" pitchFamily="18" charset="0"/>
              </a:rPr>
              <a:t>Psychosis is more common than you think!</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Anyone </a:t>
            </a:r>
            <a:r>
              <a:rPr lang="en-US" dirty="0">
                <a:latin typeface="Times New Roman" panose="02020603050405020304" pitchFamily="18" charset="0"/>
                <a:cs typeface="Times New Roman" panose="02020603050405020304" pitchFamily="18" charset="0"/>
              </a:rPr>
              <a:t>can develop psychosis. Many people see or hear things that others don't, or have ideas that are unusual. Psychosis is only a problem when it is causing you or someone close to you significant distress or harm.</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affects 3 in 100 people, and usually occurs for the first time between the ages of 15 and 30. Men often develop psychosis 5 to 10 years younger than women. It can be caused by a variety of medical illnesses, sleep deprivation, severe stress or trauma, drug reactions, genetic predisposition, and other factors.</a:t>
            </a:r>
          </a:p>
          <a:p>
            <a:pPr marL="0" indent="0" algn="ctr">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2004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Elephant" panose="02020904090505020303" pitchFamily="18" charset="0"/>
              </a:rPr>
              <a:t>Interventions for Psychosis</a:t>
            </a:r>
            <a:endParaRPr lang="en-US" dirty="0">
              <a:latin typeface="Elephant" panose="02020904090505020303" pitchFamily="18" charset="0"/>
            </a:endParaRPr>
          </a:p>
        </p:txBody>
      </p:sp>
      <p:sp>
        <p:nvSpPr>
          <p:cNvPr id="3" name="Content Placeholder 2"/>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EASA uses interventions accepted in the USA as best practices to treat early stages of psychosis related to schizophrenia and bipolar disorders. EASA also uses interventions that are accepted as best practices by the international standards of treatment for early intervention for psychosis.</a:t>
            </a:r>
          </a:p>
        </p:txBody>
      </p:sp>
    </p:spTree>
    <p:extLst>
      <p:ext uri="{BB962C8B-B14F-4D97-AF65-F5344CB8AC3E}">
        <p14:creationId xmlns:p14="http://schemas.microsoft.com/office/powerpoint/2010/main" val="1462116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Elephant" panose="02020904090505020303" pitchFamily="18" charset="0"/>
              </a:rPr>
              <a:t>What Helps a Young Person Experiencing Psychosis?</a:t>
            </a:r>
            <a:endParaRPr lang="en-US" dirty="0">
              <a:latin typeface="Elephant" panose="02020904090505020303"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Building trust with their treatment team</a:t>
            </a:r>
          </a:p>
          <a:p>
            <a:r>
              <a:rPr lang="en-US" dirty="0" smtClean="0">
                <a:latin typeface="Times New Roman" panose="02020603050405020304" pitchFamily="18" charset="0"/>
                <a:cs typeface="Times New Roman" panose="02020603050405020304" pitchFamily="18" charset="0"/>
              </a:rPr>
              <a:t>Staying involved in activities with peers and friends</a:t>
            </a:r>
          </a:p>
          <a:p>
            <a:r>
              <a:rPr lang="en-US" dirty="0" smtClean="0">
                <a:latin typeface="Times New Roman" panose="02020603050405020304" pitchFamily="18" charset="0"/>
                <a:cs typeface="Times New Roman" panose="02020603050405020304" pitchFamily="18" charset="0"/>
              </a:rPr>
              <a:t>Reducing stressors where possible</a:t>
            </a:r>
          </a:p>
          <a:p>
            <a:r>
              <a:rPr lang="en-US" dirty="0" smtClean="0">
                <a:latin typeface="Times New Roman" panose="02020603050405020304" pitchFamily="18" charset="0"/>
                <a:cs typeface="Times New Roman" panose="02020603050405020304" pitchFamily="18" charset="0"/>
              </a:rPr>
              <a:t>Pursuing life goals, explore, wonder, and try new things</a:t>
            </a:r>
          </a:p>
          <a:p>
            <a:r>
              <a:rPr lang="en-US" dirty="0" smtClean="0">
                <a:latin typeface="Times New Roman" panose="02020603050405020304" pitchFamily="18" charset="0"/>
                <a:cs typeface="Times New Roman" panose="02020603050405020304" pitchFamily="18" charset="0"/>
              </a:rPr>
              <a:t>Avoiding street drugs and alcohol</a:t>
            </a:r>
          </a:p>
          <a:p>
            <a:r>
              <a:rPr lang="en-US" dirty="0" smtClean="0">
                <a:latin typeface="Times New Roman" panose="02020603050405020304" pitchFamily="18" charset="0"/>
                <a:cs typeface="Times New Roman" panose="02020603050405020304" pitchFamily="18" charset="0"/>
              </a:rPr>
              <a:t>Asking for help </a:t>
            </a:r>
          </a:p>
          <a:p>
            <a:r>
              <a:rPr lang="en-US" dirty="0" smtClean="0">
                <a:latin typeface="Times New Roman" panose="02020603050405020304" pitchFamily="18" charset="0"/>
                <a:cs typeface="Times New Roman" panose="02020603050405020304" pitchFamily="18" charset="0"/>
              </a:rPr>
              <a:t>Learning new ways to manage typical life stresses</a:t>
            </a:r>
          </a:p>
          <a:p>
            <a:r>
              <a:rPr lang="en-US" dirty="0" smtClean="0">
                <a:latin typeface="Times New Roman" panose="02020603050405020304" pitchFamily="18" charset="0"/>
                <a:cs typeface="Times New Roman" panose="02020603050405020304" pitchFamily="18" charset="0"/>
              </a:rPr>
              <a:t>Identifying personal values that might help through this unexpected change</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3133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How Can the Family Help?</a:t>
            </a:r>
            <a:endParaRPr lang="en-US" dirty="0">
              <a:latin typeface="Elephant" panose="02020904090505020303" pitchFamily="18" charset="0"/>
            </a:endParaRP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latin typeface="Times New Roman" panose="02020603050405020304" pitchFamily="18" charset="0"/>
                <a:cs typeface="Times New Roman" panose="02020603050405020304" pitchFamily="18" charset="0"/>
              </a:rPr>
              <a:t>Revise expectations (at least temporarily)</a:t>
            </a:r>
          </a:p>
          <a:p>
            <a:pPr marL="514350" indent="-514350">
              <a:buAutoNum type="arabicPeriod"/>
            </a:pPr>
            <a:r>
              <a:rPr lang="en-US" dirty="0" smtClean="0">
                <a:latin typeface="Times New Roman" panose="02020603050405020304" pitchFamily="18" charset="0"/>
                <a:cs typeface="Times New Roman" panose="02020603050405020304" pitchFamily="18" charset="0"/>
              </a:rPr>
              <a:t>Know it can take some time for things to start changing</a:t>
            </a:r>
          </a:p>
          <a:p>
            <a:pPr marL="514350" indent="-514350">
              <a:buAutoNum type="arabicPeriod"/>
            </a:pPr>
            <a:r>
              <a:rPr lang="en-US" dirty="0" smtClean="0">
                <a:latin typeface="Times New Roman" panose="02020603050405020304" pitchFamily="18" charset="0"/>
                <a:cs typeface="Times New Roman" panose="02020603050405020304" pitchFamily="18" charset="0"/>
              </a:rPr>
              <a:t>Be mindful of stimulation and stress</a:t>
            </a:r>
          </a:p>
          <a:p>
            <a:pPr marL="514350" indent="-514350">
              <a:buAutoNum type="arabicPeriod"/>
            </a:pPr>
            <a:r>
              <a:rPr lang="en-US" dirty="0" smtClean="0">
                <a:latin typeface="Times New Roman" panose="02020603050405020304" pitchFamily="18" charset="0"/>
                <a:cs typeface="Times New Roman" panose="02020603050405020304" pitchFamily="18" charset="0"/>
              </a:rPr>
              <a:t>Set appropriate limits</a:t>
            </a:r>
          </a:p>
          <a:p>
            <a:pPr marL="514350" indent="-514350">
              <a:buAutoNum type="arabicPeriod"/>
            </a:pPr>
            <a:r>
              <a:rPr lang="en-US" dirty="0" smtClean="0">
                <a:latin typeface="Times New Roman" panose="02020603050405020304" pitchFamily="18" charset="0"/>
                <a:cs typeface="Times New Roman" panose="02020603050405020304" pitchFamily="18" charset="0"/>
              </a:rPr>
              <a:t>Work on assertive communication and attentive listening</a:t>
            </a:r>
          </a:p>
          <a:p>
            <a:pPr marL="514350" indent="-514350">
              <a:buAutoNum type="arabicPeriod"/>
            </a:pPr>
            <a:r>
              <a:rPr lang="en-US" dirty="0" smtClean="0">
                <a:latin typeface="Times New Roman" panose="02020603050405020304" pitchFamily="18" charset="0"/>
                <a:cs typeface="Times New Roman" panose="02020603050405020304" pitchFamily="18" charset="0"/>
              </a:rPr>
              <a:t>Support medication plan (if appropriate)</a:t>
            </a:r>
          </a:p>
          <a:p>
            <a:pPr marL="514350" indent="-514350">
              <a:buAutoNum type="arabicPeriod"/>
            </a:pPr>
            <a:r>
              <a:rPr lang="en-US" dirty="0" smtClean="0">
                <a:latin typeface="Times New Roman" panose="02020603050405020304" pitchFamily="18" charset="0"/>
                <a:cs typeface="Times New Roman" panose="02020603050405020304" pitchFamily="18" charset="0"/>
              </a:rPr>
              <a:t>Collaborate on relapse and prevention planning</a:t>
            </a:r>
          </a:p>
          <a:p>
            <a:pPr marL="514350" indent="-514350">
              <a:buAutoNum type="arabicPeriod"/>
            </a:pPr>
            <a:r>
              <a:rPr lang="en-US" dirty="0" smtClean="0">
                <a:latin typeface="Times New Roman" panose="02020603050405020304" pitchFamily="18" charset="0"/>
                <a:cs typeface="Times New Roman" panose="02020603050405020304" pitchFamily="18" charset="0"/>
              </a:rPr>
              <a:t>Get involved with EASA!</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845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Today</a:t>
            </a:r>
            <a:endParaRPr lang="en-US" dirty="0">
              <a:latin typeface="Elephant" panose="02020904090505020303" pitchFamily="18" charset="0"/>
            </a:endParaRPr>
          </a:p>
        </p:txBody>
      </p:sp>
      <p:sp>
        <p:nvSpPr>
          <p:cNvPr id="3" name="Content Placeholder 2"/>
          <p:cNvSpPr>
            <a:spLocks noGrp="1"/>
          </p:cNvSpPr>
          <p:nvPr>
            <p:ph idx="1"/>
          </p:nvPr>
        </p:nvSpPr>
        <p:spPr/>
        <p:txBody>
          <a:bodyPr>
            <a:normAutofit/>
          </a:bodyPr>
          <a:lstStyle/>
          <a:p>
            <a:r>
              <a:rPr lang="en-US" dirty="0" smtClean="0">
                <a:latin typeface="Elephant" panose="02020904090505020303" pitchFamily="18" charset="0"/>
              </a:rPr>
              <a:t>Welcome and Meet the Team</a:t>
            </a:r>
          </a:p>
          <a:p>
            <a:pPr lvl="0"/>
            <a:endParaRPr lang="en-US" sz="3000" dirty="0" smtClean="0">
              <a:solidFill>
                <a:prstClr val="black"/>
              </a:solidFill>
              <a:latin typeface="Elephant" panose="02020904090505020303" pitchFamily="18" charset="0"/>
            </a:endParaRPr>
          </a:p>
          <a:p>
            <a:pPr lvl="0"/>
            <a:r>
              <a:rPr lang="en-US" sz="3000" dirty="0" smtClean="0">
                <a:latin typeface="Elephant" panose="02020904090505020303" pitchFamily="18" charset="0"/>
              </a:rPr>
              <a:t>EASA </a:t>
            </a:r>
            <a:r>
              <a:rPr lang="en-US" sz="3000" dirty="0">
                <a:latin typeface="Elephant" panose="02020904090505020303" pitchFamily="18" charset="0"/>
              </a:rPr>
              <a:t>Services</a:t>
            </a:r>
          </a:p>
          <a:p>
            <a:pPr marL="0" indent="0">
              <a:buNone/>
            </a:pPr>
            <a:endParaRPr lang="en-US" dirty="0">
              <a:latin typeface="Elephant" panose="02020904090505020303" pitchFamily="18" charset="0"/>
            </a:endParaRPr>
          </a:p>
          <a:p>
            <a:r>
              <a:rPr lang="en-US" dirty="0" smtClean="0">
                <a:latin typeface="Elephant" panose="02020904090505020303" pitchFamily="18" charset="0"/>
              </a:rPr>
              <a:t>Understanding Psychosis and Treatment</a:t>
            </a:r>
          </a:p>
          <a:p>
            <a:pPr marL="0" indent="0">
              <a:buNone/>
            </a:pPr>
            <a:endParaRPr lang="en-US" dirty="0" smtClean="0">
              <a:latin typeface="Elephant" panose="02020904090505020303" pitchFamily="18" charset="0"/>
            </a:endParaRPr>
          </a:p>
          <a:p>
            <a:r>
              <a:rPr lang="en-US" dirty="0" smtClean="0">
                <a:latin typeface="Elephant" panose="02020904090505020303" pitchFamily="18" charset="0"/>
              </a:rPr>
              <a:t>Introduction to Multi-Family Group</a:t>
            </a:r>
          </a:p>
          <a:p>
            <a:pPr marL="0" indent="0">
              <a:buNone/>
            </a:pPr>
            <a:endParaRPr lang="en-US" dirty="0" smtClean="0">
              <a:latin typeface="Elephant" panose="02020904090505020303" pitchFamily="18" charset="0"/>
            </a:endParaRPr>
          </a:p>
          <a:p>
            <a:r>
              <a:rPr lang="en-US" dirty="0" smtClean="0">
                <a:latin typeface="Elephant" panose="02020904090505020303" pitchFamily="18" charset="0"/>
              </a:rPr>
              <a:t>Dinner</a:t>
            </a:r>
          </a:p>
          <a:p>
            <a:endParaRPr lang="en-US" dirty="0" smtClean="0">
              <a:latin typeface="Elephant" panose="02020904090505020303" pitchFamily="18" charset="0"/>
            </a:endParaRPr>
          </a:p>
          <a:p>
            <a:endParaRPr lang="en-US" dirty="0">
              <a:latin typeface="Elephant" panose="02020904090505020303" pitchFamily="18" charset="0"/>
            </a:endParaRPr>
          </a:p>
        </p:txBody>
      </p:sp>
    </p:spTree>
    <p:extLst>
      <p:ext uri="{BB962C8B-B14F-4D97-AF65-F5344CB8AC3E}">
        <p14:creationId xmlns:p14="http://schemas.microsoft.com/office/powerpoint/2010/main" val="794838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Elephant" panose="02020904090505020303" pitchFamily="18" charset="0"/>
              </a:rPr>
              <a:t>Families and Support People Need Help Too!</a:t>
            </a:r>
            <a:endParaRPr lang="en-US" dirty="0">
              <a:latin typeface="Elephant" panose="02020904090505020303" pitchFamily="18" charset="0"/>
            </a:endParaRPr>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en-US" dirty="0" smtClean="0">
                <a:latin typeface="Times New Roman" panose="02020603050405020304" pitchFamily="18" charset="0"/>
                <a:cs typeface="Times New Roman" panose="02020603050405020304" pitchFamily="18" charset="0"/>
              </a:rPr>
              <a:t>Get involved in treatment with EASA</a:t>
            </a:r>
          </a:p>
          <a:p>
            <a:pPr marL="514350" indent="-514350">
              <a:buAutoNum type="arabicPeriod"/>
            </a:pPr>
            <a:r>
              <a:rPr lang="en-US" dirty="0" smtClean="0">
                <a:latin typeface="Times New Roman" panose="02020603050405020304" pitchFamily="18" charset="0"/>
                <a:cs typeface="Times New Roman" panose="02020603050405020304" pitchFamily="18" charset="0"/>
              </a:rPr>
              <a:t>Attend Workshop</a:t>
            </a:r>
          </a:p>
          <a:p>
            <a:pPr marL="514350" indent="-514350">
              <a:buAutoNum type="arabicPeriod"/>
            </a:pPr>
            <a:r>
              <a:rPr lang="en-US" dirty="0" smtClean="0">
                <a:latin typeface="Times New Roman" panose="02020603050405020304" pitchFamily="18" charset="0"/>
                <a:cs typeface="Times New Roman" panose="02020603050405020304" pitchFamily="18" charset="0"/>
              </a:rPr>
              <a:t>Attend MFG</a:t>
            </a:r>
          </a:p>
          <a:p>
            <a:pPr marL="514350" indent="-514350">
              <a:buAutoNum type="arabicPeriod"/>
            </a:pPr>
            <a:r>
              <a:rPr lang="en-US" dirty="0" smtClean="0">
                <a:latin typeface="Times New Roman" panose="02020603050405020304" pitchFamily="18" charset="0"/>
                <a:cs typeface="Times New Roman" panose="02020603050405020304" pitchFamily="18" charset="0"/>
              </a:rPr>
              <a:t>Engage in family therapy</a:t>
            </a:r>
          </a:p>
          <a:p>
            <a:pPr marL="514350" indent="-514350">
              <a:buAutoNum type="arabicPeriod"/>
            </a:pPr>
            <a:r>
              <a:rPr lang="en-US" dirty="0" smtClean="0">
                <a:latin typeface="Times New Roman" panose="02020603050405020304" pitchFamily="18" charset="0"/>
                <a:cs typeface="Times New Roman" panose="02020603050405020304" pitchFamily="18" charset="0"/>
              </a:rPr>
              <a:t>Consult with EASA staff and communicate needs</a:t>
            </a:r>
          </a:p>
          <a:p>
            <a:pPr marL="514350" indent="-514350">
              <a:buAutoNum type="arabicPeriod"/>
            </a:pPr>
            <a:r>
              <a:rPr lang="en-US" dirty="0" smtClean="0">
                <a:latin typeface="Times New Roman" panose="02020603050405020304" pitchFamily="18" charset="0"/>
                <a:cs typeface="Times New Roman" panose="02020603050405020304" pitchFamily="18" charset="0"/>
              </a:rPr>
              <a:t>Give us a chance to earn your trust</a:t>
            </a:r>
          </a:p>
          <a:p>
            <a:pPr marL="514350" indent="-514350">
              <a:buAutoNum type="arabicPeriod"/>
            </a:pPr>
            <a:r>
              <a:rPr lang="en-US" dirty="0" smtClean="0">
                <a:latin typeface="Times New Roman" panose="02020603050405020304" pitchFamily="18" charset="0"/>
                <a:cs typeface="Times New Roman" panose="02020603050405020304" pitchFamily="18" charset="0"/>
              </a:rPr>
              <a:t>Ask questions</a:t>
            </a:r>
          </a:p>
          <a:p>
            <a:pPr marL="514350" indent="-514350">
              <a:buAutoNum type="arabicPeriod"/>
            </a:pPr>
            <a:r>
              <a:rPr lang="en-US" dirty="0" smtClean="0">
                <a:latin typeface="Times New Roman" panose="02020603050405020304" pitchFamily="18" charset="0"/>
                <a:cs typeface="Times New Roman" panose="02020603050405020304" pitchFamily="18" charset="0"/>
              </a:rPr>
              <a:t>Stay involved, even when things get better</a:t>
            </a:r>
          </a:p>
          <a:p>
            <a:pPr marL="514350" indent="-514350">
              <a:buAutoNum type="arabicPeriod"/>
            </a:pPr>
            <a:r>
              <a:rPr lang="en-US" dirty="0" smtClean="0">
                <a:latin typeface="Times New Roman" panose="02020603050405020304" pitchFamily="18" charset="0"/>
                <a:cs typeface="Times New Roman" panose="02020603050405020304" pitchFamily="18" charset="0"/>
              </a:rPr>
              <a:t>Practice what you learn in treatment in the real world</a:t>
            </a:r>
          </a:p>
          <a:p>
            <a:pPr marL="514350" indent="-514350">
              <a:buAutoNum type="arabicPeriod"/>
            </a:pPr>
            <a:r>
              <a:rPr lang="en-US" dirty="0" smtClean="0">
                <a:latin typeface="Times New Roman" panose="02020603050405020304" pitchFamily="18" charset="0"/>
                <a:cs typeface="Times New Roman" panose="02020603050405020304" pitchFamily="18" charset="0"/>
              </a:rPr>
              <a:t>Consider what you might need to meet your mental health needs</a:t>
            </a:r>
          </a:p>
          <a:p>
            <a:pPr marL="514350" indent="-514350">
              <a:buAutoNum type="arabicPeriod"/>
            </a:pPr>
            <a:r>
              <a:rPr lang="en-US" dirty="0" smtClean="0">
                <a:latin typeface="Times New Roman" panose="02020603050405020304" pitchFamily="18" charset="0"/>
                <a:cs typeface="Times New Roman" panose="02020603050405020304" pitchFamily="18" charset="0"/>
              </a:rPr>
              <a:t>Consider treatment team suggestions on how to approach and stay involved with your young person in an age appropriate way</a:t>
            </a:r>
          </a:p>
        </p:txBody>
      </p:sp>
    </p:spTree>
    <p:extLst>
      <p:ext uri="{BB962C8B-B14F-4D97-AF65-F5344CB8AC3E}">
        <p14:creationId xmlns:p14="http://schemas.microsoft.com/office/powerpoint/2010/main" val="3687604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Elephant" panose="02020904090505020303" pitchFamily="18" charset="0"/>
              </a:rPr>
              <a:t/>
            </a:r>
            <a:br>
              <a:rPr lang="en-US" dirty="0" smtClean="0">
                <a:latin typeface="Elephant" panose="02020904090505020303" pitchFamily="18" charset="0"/>
              </a:rPr>
            </a:br>
            <a:r>
              <a:rPr lang="en-US" dirty="0" smtClean="0">
                <a:latin typeface="Elephant" panose="02020904090505020303" pitchFamily="18" charset="0"/>
              </a:rPr>
              <a:t>“</a:t>
            </a:r>
            <a:r>
              <a:rPr lang="en-US" dirty="0">
                <a:latin typeface="Elephant" panose="02020904090505020303" pitchFamily="18" charset="0"/>
              </a:rPr>
              <a:t>The Stress-Vulnerability Model”</a:t>
            </a:r>
            <a:br>
              <a:rPr lang="en-US" dirty="0">
                <a:latin typeface="Elephant" panose="02020904090505020303" pitchFamily="18" charset="0"/>
              </a:rPr>
            </a:br>
            <a:endParaRPr lang="en-US" dirty="0">
              <a:latin typeface="Elephant" panose="02020904090505020303" pitchFamily="18" charset="0"/>
            </a:endParaRPr>
          </a:p>
        </p:txBody>
      </p:sp>
      <p:sp>
        <p:nvSpPr>
          <p:cNvPr id="3" name="Content Placeholder 2"/>
          <p:cNvSpPr>
            <a:spLocks noGrp="1"/>
          </p:cNvSpPr>
          <p:nvPr>
            <p:ph idx="1"/>
          </p:nvPr>
        </p:nvSpPr>
        <p:spPr/>
        <p:txBody>
          <a:bodyPr/>
          <a:lstStyle/>
          <a:p>
            <a:pPr marL="0" indent="0" algn="ctr">
              <a:buNone/>
            </a:pPr>
            <a:r>
              <a:rPr lang="en-US" dirty="0" smtClean="0">
                <a:latin typeface="Elephant" panose="02020904090505020303" pitchFamily="18" charset="0"/>
                <a:cs typeface="Times New Roman" panose="02020603050405020304" pitchFamily="18" charset="0"/>
              </a:rPr>
              <a:t>The Water Tank Metaphor and how we determine what can help </a:t>
            </a:r>
          </a:p>
          <a:p>
            <a:pPr marL="0" indent="0" algn="ctr">
              <a:buNone/>
            </a:pPr>
            <a:endParaRPr lang="en-US" dirty="0">
              <a:latin typeface="Elephant" panose="02020904090505020303" pitchFamily="18" charset="0"/>
              <a:cs typeface="Times New Roman" panose="02020603050405020304" pitchFamily="18" charset="0"/>
            </a:endParaRPr>
          </a:p>
          <a:p>
            <a:pPr marL="0" indent="0" algn="ctr">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1312" y="3429000"/>
            <a:ext cx="3381375" cy="2247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84887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Elephant" panose="02020904090505020303" pitchFamily="18" charset="0"/>
              </a:rPr>
              <a:t>Medication</a:t>
            </a:r>
            <a:endParaRPr lang="en-US" dirty="0">
              <a:latin typeface="Elephant" panose="02020904090505020303"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In addition to EASA’s comprehensive and </a:t>
            </a:r>
            <a:r>
              <a:rPr lang="en-US" dirty="0">
                <a:latin typeface="Times New Roman" panose="02020603050405020304" pitchFamily="18" charset="0"/>
                <a:cs typeface="Times New Roman" panose="02020603050405020304" pitchFamily="18" charset="0"/>
              </a:rPr>
              <a:t>developmentally informed support that fits this age group and successfully treats symptoms of </a:t>
            </a:r>
            <a:r>
              <a:rPr lang="en-US" dirty="0" smtClean="0">
                <a:latin typeface="Times New Roman" panose="02020603050405020304" pitchFamily="18" charset="0"/>
                <a:cs typeface="Times New Roman" panose="02020603050405020304" pitchFamily="18" charset="0"/>
              </a:rPr>
              <a:t>psychosis, certain medications can be helpful in treating psychosis. As a participant in EASA you have access to a psychiatrist who can explore medication interventions with you. Today, we are lucky to have Ginny Elder, one of our EASA medical providers, to discuss current trends in medication interventions for psychosis.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8650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Elephant" panose="02020904090505020303" pitchFamily="18" charset="0"/>
              </a:rPr>
              <a:t>Introduction to Multi-Family Group</a:t>
            </a:r>
            <a:endParaRPr lang="en-US" dirty="0">
              <a:latin typeface="Elephant" panose="02020904090505020303" pitchFamily="18" charset="0"/>
            </a:endParaRPr>
          </a:p>
        </p:txBody>
      </p:sp>
      <p:sp>
        <p:nvSpPr>
          <p:cNvPr id="3" name="Content Placeholder 2"/>
          <p:cNvSpPr>
            <a:spLocks noGrp="1"/>
          </p:cNvSpPr>
          <p:nvPr>
            <p:ph idx="1"/>
          </p:nvPr>
        </p:nvSpPr>
        <p:spPr/>
        <p:txBody>
          <a:bodyPr>
            <a:normAutofit fontScale="92500" lnSpcReduction="20000"/>
          </a:bodyPr>
          <a:lstStyle/>
          <a:p>
            <a:pPr marL="0" indent="0" algn="ctr">
              <a:buNone/>
            </a:pPr>
            <a:r>
              <a:rPr lang="en-US" dirty="0">
                <a:latin typeface="Times New Roman" panose="02020603050405020304" pitchFamily="18" charset="0"/>
                <a:cs typeface="Times New Roman" panose="02020603050405020304" pitchFamily="18" charset="0"/>
              </a:rPr>
              <a:t>Welcome Back Brianne and Julie</a:t>
            </a:r>
            <a:r>
              <a:rPr lang="en-US" dirty="0" smtClean="0">
                <a:latin typeface="Times New Roman" panose="02020603050405020304" pitchFamily="18" charset="0"/>
                <a:cs typeface="Times New Roman" panose="02020603050405020304" pitchFamily="18" charset="0"/>
              </a:rPr>
              <a:t>!</a:t>
            </a:r>
          </a:p>
          <a:p>
            <a:pPr marL="0" indent="0" algn="ctr">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History </a:t>
            </a:r>
            <a:r>
              <a:rPr lang="en-US" dirty="0">
                <a:latin typeface="Times New Roman" panose="02020603050405020304" pitchFamily="18" charset="0"/>
                <a:cs typeface="Times New Roman" panose="02020603050405020304" pitchFamily="18" charset="0"/>
              </a:rPr>
              <a:t>of Multifamily Group</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What is Multifamily Group?</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How does it Work?</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Who Can Benefit from MFG?</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Positive Outcomes from MFG</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82471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EASA Family Guidelines</a:t>
            </a:r>
            <a:endParaRPr lang="en-US" dirty="0">
              <a:latin typeface="Elephant" panose="02020904090505020303" pitchFamily="18" charset="0"/>
            </a:endParaRPr>
          </a:p>
        </p:txBody>
      </p:sp>
      <p:sp>
        <p:nvSpPr>
          <p:cNvPr id="3" name="Content Placeholder 2"/>
          <p:cNvSpPr>
            <a:spLocks noGrp="1"/>
          </p:cNvSpPr>
          <p:nvPr>
            <p:ph sz="half" idx="1"/>
          </p:nvPr>
        </p:nvSpPr>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Believe in your power to affect the outcome: You can!</a:t>
            </a:r>
          </a:p>
          <a:p>
            <a:r>
              <a:rPr lang="en-US" dirty="0" smtClean="0">
                <a:latin typeface="Times New Roman" panose="02020603050405020304" pitchFamily="18" charset="0"/>
                <a:cs typeface="Times New Roman" panose="02020603050405020304" pitchFamily="18" charset="0"/>
              </a:rPr>
              <a:t>One step at a time</a:t>
            </a:r>
          </a:p>
          <a:p>
            <a:r>
              <a:rPr lang="en-US" dirty="0" smtClean="0">
                <a:latin typeface="Times New Roman" panose="02020603050405020304" pitchFamily="18" charset="0"/>
                <a:cs typeface="Times New Roman" panose="02020603050405020304" pitchFamily="18" charset="0"/>
              </a:rPr>
              <a:t>Consider using medication to protect your future, if the doctor recommends it</a:t>
            </a:r>
          </a:p>
          <a:p>
            <a:r>
              <a:rPr lang="en-US" dirty="0" smtClean="0">
                <a:latin typeface="Times New Roman" panose="02020603050405020304" pitchFamily="18" charset="0"/>
                <a:cs typeface="Times New Roman" panose="02020603050405020304" pitchFamily="18" charset="0"/>
              </a:rPr>
              <a:t>Reduce stresses and responsibilities for a while</a:t>
            </a:r>
          </a:p>
          <a:p>
            <a:r>
              <a:rPr lang="en-US" dirty="0" smtClean="0">
                <a:latin typeface="Times New Roman" panose="02020603050405020304" pitchFamily="18" charset="0"/>
                <a:cs typeface="Times New Roman" panose="02020603050405020304" pitchFamily="18" charset="0"/>
              </a:rPr>
              <a:t>Use the symptoms as indicators</a:t>
            </a:r>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Anticipate life stresses</a:t>
            </a:r>
          </a:p>
          <a:p>
            <a:r>
              <a:rPr lang="en-US" dirty="0" smtClean="0">
                <a:latin typeface="Times New Roman" panose="02020603050405020304" pitchFamily="18" charset="0"/>
                <a:cs typeface="Times New Roman" panose="02020603050405020304" pitchFamily="18" charset="0"/>
              </a:rPr>
              <a:t>Keep it cool</a:t>
            </a:r>
          </a:p>
          <a:p>
            <a:r>
              <a:rPr lang="en-US" dirty="0" smtClean="0">
                <a:latin typeface="Times New Roman" panose="02020603050405020304" pitchFamily="18" charset="0"/>
                <a:cs typeface="Times New Roman" panose="02020603050405020304" pitchFamily="18" charset="0"/>
              </a:rPr>
              <a:t>Give each other space</a:t>
            </a:r>
          </a:p>
          <a:p>
            <a:r>
              <a:rPr lang="en-US" dirty="0" smtClean="0">
                <a:latin typeface="Times New Roman" panose="02020603050405020304" pitchFamily="18" charset="0"/>
                <a:cs typeface="Times New Roman" panose="02020603050405020304" pitchFamily="18" charset="0"/>
              </a:rPr>
              <a:t>Set a few simple limits</a:t>
            </a:r>
          </a:p>
          <a:p>
            <a:r>
              <a:rPr lang="en-US" dirty="0" smtClean="0">
                <a:latin typeface="Times New Roman" panose="02020603050405020304" pitchFamily="18" charset="0"/>
                <a:cs typeface="Times New Roman" panose="02020603050405020304" pitchFamily="18" charset="0"/>
              </a:rPr>
              <a:t>Ignore what you can’t change</a:t>
            </a:r>
          </a:p>
          <a:p>
            <a:r>
              <a:rPr lang="en-US" dirty="0" smtClean="0">
                <a:latin typeface="Times New Roman" panose="02020603050405020304" pitchFamily="18" charset="0"/>
                <a:cs typeface="Times New Roman" panose="02020603050405020304" pitchFamily="18" charset="0"/>
              </a:rPr>
              <a:t>Keep it simple</a:t>
            </a:r>
          </a:p>
          <a:p>
            <a:r>
              <a:rPr lang="en-US" dirty="0" smtClean="0">
                <a:latin typeface="Times New Roman" panose="02020603050405020304" pitchFamily="18" charset="0"/>
                <a:cs typeface="Times New Roman" panose="02020603050405020304" pitchFamily="18" charset="0"/>
              </a:rPr>
              <a:t>Carry on business as usual</a:t>
            </a:r>
          </a:p>
          <a:p>
            <a:r>
              <a:rPr lang="en-US" dirty="0" smtClean="0">
                <a:latin typeface="Times New Roman" panose="02020603050405020304" pitchFamily="18" charset="0"/>
                <a:cs typeface="Times New Roman" panose="02020603050405020304" pitchFamily="18" charset="0"/>
              </a:rPr>
              <a:t>Solve Problems step by step</a:t>
            </a:r>
          </a:p>
          <a:p>
            <a:r>
              <a:rPr lang="en-US" dirty="0" smtClean="0">
                <a:latin typeface="Times New Roman" panose="02020603050405020304" pitchFamily="18" charset="0"/>
                <a:cs typeface="Times New Roman" panose="02020603050405020304" pitchFamily="18" charset="0"/>
              </a:rPr>
              <a:t>Keep a balanced life and a balanced perspective</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6707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Elephant" panose="02020904090505020303" pitchFamily="18" charset="0"/>
              </a:rPr>
              <a:t>EASA Family Guidelines Cont.</a:t>
            </a:r>
            <a:endParaRPr lang="en-US" dirty="0">
              <a:latin typeface="Elephant" panose="02020904090505020303"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Avoid alcohol and street drugs</a:t>
            </a:r>
          </a:p>
          <a:p>
            <a:r>
              <a:rPr lang="en-US" dirty="0" smtClean="0">
                <a:latin typeface="Times New Roman" panose="02020603050405020304" pitchFamily="18" charset="0"/>
                <a:cs typeface="Times New Roman" panose="02020603050405020304" pitchFamily="18" charset="0"/>
              </a:rPr>
              <a:t>Explain circumstances to your closest friends and relatives and ask them for help and to stand by you</a:t>
            </a:r>
          </a:p>
          <a:p>
            <a:r>
              <a:rPr lang="en-US" dirty="0" smtClean="0">
                <a:latin typeface="Times New Roman" panose="02020603050405020304" pitchFamily="18" charset="0"/>
                <a:cs typeface="Times New Roman" panose="02020603050405020304" pitchFamily="18" charset="0"/>
              </a:rPr>
              <a:t>Don’t move abruptly or far away until stability returns</a:t>
            </a:r>
          </a:p>
          <a:p>
            <a:r>
              <a:rPr lang="en-US" dirty="0" smtClean="0">
                <a:latin typeface="Times New Roman" panose="02020603050405020304" pitchFamily="18" charset="0"/>
                <a:cs typeface="Times New Roman" panose="02020603050405020304" pitchFamily="18" charset="0"/>
              </a:rPr>
              <a:t>Attend multifamily groups</a:t>
            </a:r>
          </a:p>
          <a:p>
            <a:r>
              <a:rPr lang="en-US" dirty="0" smtClean="0">
                <a:latin typeface="Times New Roman" panose="02020603050405020304" pitchFamily="18" charset="0"/>
                <a:cs typeface="Times New Roman" panose="02020603050405020304" pitchFamily="18" charset="0"/>
              </a:rPr>
              <a:t>Follow the recovery plan</a:t>
            </a:r>
          </a:p>
          <a:p>
            <a:r>
              <a:rPr lang="en-US" dirty="0" smtClean="0">
                <a:latin typeface="Times New Roman" panose="02020603050405020304" pitchFamily="18" charset="0"/>
                <a:cs typeface="Times New Roman" panose="02020603050405020304" pitchFamily="18" charset="0"/>
              </a:rPr>
              <a:t>Keep Hope Alive</a:t>
            </a:r>
          </a:p>
        </p:txBody>
      </p:sp>
    </p:spTree>
    <p:extLst>
      <p:ext uri="{BB962C8B-B14F-4D97-AF65-F5344CB8AC3E}">
        <p14:creationId xmlns:p14="http://schemas.microsoft.com/office/powerpoint/2010/main" val="1922883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Problem </a:t>
            </a:r>
            <a:r>
              <a:rPr lang="en-US" smtClean="0">
                <a:latin typeface="Elephant" panose="02020904090505020303" pitchFamily="18" charset="0"/>
              </a:rPr>
              <a:t>Solving Method</a:t>
            </a:r>
            <a:endParaRPr lang="en-US">
              <a:latin typeface="Elephant" panose="02020904090505020303" pitchFamily="18" charset="0"/>
            </a:endParaRPr>
          </a:p>
        </p:txBody>
      </p:sp>
      <p:sp>
        <p:nvSpPr>
          <p:cNvPr id="3" name="Content Placeholder 2"/>
          <p:cNvSpPr>
            <a:spLocks noGrp="1"/>
          </p:cNvSpPr>
          <p:nvPr>
            <p:ph idx="1"/>
          </p:nvPr>
        </p:nvSpPr>
        <p:spPr/>
        <p:txBody>
          <a:bodyPr/>
          <a:lstStyle/>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smtClean="0">
                <a:latin typeface="Times New Roman" panose="02020603050405020304" pitchFamily="18" charset="0"/>
                <a:cs typeface="Times New Roman" panose="02020603050405020304" pitchFamily="18" charset="0"/>
              </a:rPr>
              <a:t>Problem Solving Method explained, and the Problem Solving Worksheet is introduced.</a:t>
            </a:r>
          </a:p>
          <a:p>
            <a:pPr marL="0" indent="0" algn="ctr">
              <a:buNone/>
            </a:pPr>
            <a:endParaRPr lang="en-US" dirty="0" smtClean="0">
              <a:latin typeface="Times New Roman" panose="02020603050405020304" pitchFamily="18" charset="0"/>
              <a:cs typeface="Times New Roman" panose="02020603050405020304" pitchFamily="18" charset="0"/>
            </a:endParaRPr>
          </a:p>
          <a:p>
            <a:pPr marL="0" indent="0" algn="ctr">
              <a:buNone/>
            </a:pPr>
            <a:r>
              <a:rPr lang="en-US" dirty="0" smtClean="0">
                <a:latin typeface="Times New Roman" panose="02020603050405020304" pitchFamily="18" charset="0"/>
                <a:cs typeface="Times New Roman" panose="02020603050405020304" pitchFamily="18" charset="0"/>
              </a:rPr>
              <a:t>Success </a:t>
            </a:r>
            <a:r>
              <a:rPr lang="en-US" dirty="0">
                <a:latin typeface="Times New Roman" panose="02020603050405020304" pitchFamily="18" charset="0"/>
                <a:cs typeface="Times New Roman" panose="02020603050405020304" pitchFamily="18" charset="0"/>
              </a:rPr>
              <a:t>Story: </a:t>
            </a:r>
            <a:r>
              <a:rPr lang="en-US" dirty="0">
                <a:latin typeface="Times New Roman" panose="02020603050405020304" pitchFamily="18" charset="0"/>
                <a:cs typeface="Times New Roman" panose="02020603050405020304" pitchFamily="18" charset="0"/>
                <a:hlinkClick r:id="rId2"/>
              </a:rPr>
              <a:t>https://</a:t>
            </a:r>
            <a:r>
              <a:rPr lang="en-US" dirty="0" smtClean="0">
                <a:latin typeface="Times New Roman" panose="02020603050405020304" pitchFamily="18" charset="0"/>
                <a:cs typeface="Times New Roman" panose="02020603050405020304" pitchFamily="18" charset="0"/>
                <a:hlinkClick r:id="rId2"/>
              </a:rPr>
              <a:t>www.youtube.com/watch?v=9LyHPOEhF4c</a:t>
            </a:r>
            <a:endParaRPr lang="en-US" dirty="0" smtClean="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8275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Dinner</a:t>
            </a:r>
            <a:endParaRPr lang="en-US" dirty="0">
              <a:latin typeface="Elephant" panose="02020904090505020303" pitchFamily="18" charset="0"/>
            </a:endParaRPr>
          </a:p>
        </p:txBody>
      </p:sp>
      <p:sp>
        <p:nvSpPr>
          <p:cNvPr id="3" name="Content Placeholder 2"/>
          <p:cNvSpPr>
            <a:spLocks noGrp="1"/>
          </p:cNvSpPr>
          <p:nvPr>
            <p:ph idx="1"/>
          </p:nvPr>
        </p:nvSpPr>
        <p:spPr/>
        <p:txBody>
          <a:bodyPr/>
          <a:lstStyle/>
          <a:p>
            <a:pPr marL="0" indent="0" algn="ctr">
              <a:buNone/>
            </a:pPr>
            <a:r>
              <a:rPr lang="en-US" b="1" dirty="0" smtClean="0">
                <a:latin typeface="Times New Roman" panose="02020603050405020304" pitchFamily="18" charset="0"/>
                <a:cs typeface="Times New Roman" panose="02020603050405020304" pitchFamily="18" charset="0"/>
              </a:rPr>
              <a:t>Enjoy your </a:t>
            </a:r>
          </a:p>
          <a:p>
            <a:pPr marL="0" indent="0" algn="ctr">
              <a:buNone/>
            </a:pPr>
            <a:r>
              <a:rPr lang="en-US" b="1" dirty="0" smtClean="0">
                <a:latin typeface="Times New Roman" panose="02020603050405020304" pitchFamily="18" charset="0"/>
                <a:cs typeface="Times New Roman" panose="02020603050405020304" pitchFamily="18" charset="0"/>
              </a:rPr>
              <a:t>meal and good company!</a:t>
            </a:r>
          </a:p>
          <a:p>
            <a:pPr marL="0" indent="0" algn="ctr">
              <a:buNone/>
            </a:pPr>
            <a:endParaRPr lang="en-US" b="1" dirty="0">
              <a:latin typeface="Times New Roman" panose="02020603050405020304" pitchFamily="18" charset="0"/>
              <a:cs typeface="Times New Roman" panose="02020603050405020304" pitchFamily="18" charset="0"/>
            </a:endParaRPr>
          </a:p>
          <a:p>
            <a:pPr marL="0" indent="0" algn="ctr">
              <a:buNone/>
            </a:pPr>
            <a:endParaRPr lang="en-US" b="1"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7075" y="3810000"/>
            <a:ext cx="260985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2616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Closing</a:t>
            </a:r>
            <a:endParaRPr lang="en-US" dirty="0">
              <a:latin typeface="Elephant" panose="02020904090505020303" pitchFamily="18" charset="0"/>
            </a:endParaRPr>
          </a:p>
        </p:txBody>
      </p:sp>
      <p:sp>
        <p:nvSpPr>
          <p:cNvPr id="4" name="Content Placeholder 3"/>
          <p:cNvSpPr>
            <a:spLocks noGrp="1"/>
          </p:cNvSpPr>
          <p:nvPr>
            <p:ph idx="1"/>
          </p:nvPr>
        </p:nvSpPr>
        <p:spPr/>
        <p:txBody>
          <a:bodyPr/>
          <a:lstStyle/>
          <a:p>
            <a:pPr algn="ctr"/>
            <a:endParaRPr lang="en-US" dirty="0" smtClean="0">
              <a:latin typeface="Times New Roman" panose="02020603050405020304" pitchFamily="18" charset="0"/>
              <a:cs typeface="Times New Roman" panose="02020603050405020304" pitchFamily="18" charset="0"/>
            </a:endParaRPr>
          </a:p>
          <a:p>
            <a:pPr marL="0" indent="0" algn="ctr">
              <a:buNone/>
            </a:pPr>
            <a:r>
              <a:rPr lang="en-US" dirty="0" smtClean="0">
                <a:latin typeface="Times New Roman" panose="02020603050405020304" pitchFamily="18" charset="0"/>
                <a:cs typeface="Times New Roman" panose="02020603050405020304" pitchFamily="18" charset="0"/>
              </a:rPr>
              <a:t>We are so glad you are joining our EASA family!</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smtClean="0">
                <a:latin typeface="Times New Roman" panose="02020603050405020304" pitchFamily="18" charset="0"/>
                <a:cs typeface="Times New Roman" panose="02020603050405020304" pitchFamily="18" charset="0"/>
              </a:rPr>
              <a:t>Please fill-out the EASA MFG Workshop Evaluation before you leave.</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smtClean="0">
                <a:latin typeface="Times New Roman" panose="02020603050405020304" pitchFamily="18" charset="0"/>
                <a:cs typeface="Times New Roman" panose="02020603050405020304" pitchFamily="18" charset="0"/>
              </a:rPr>
              <a:t>See you at </a:t>
            </a:r>
            <a:r>
              <a:rPr lang="en-US" smtClean="0">
                <a:latin typeface="Times New Roman" panose="02020603050405020304" pitchFamily="18" charset="0"/>
                <a:cs typeface="Times New Roman" panose="02020603050405020304" pitchFamily="18" charset="0"/>
              </a:rPr>
              <a:t>our next MFG on 3/9/17 at 5:00PM!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2760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Welcome!</a:t>
            </a:r>
            <a:endParaRPr lang="en-US" dirty="0">
              <a:latin typeface="Elephant" panose="02020904090505020303" pitchFamily="18" charset="0"/>
            </a:endParaRPr>
          </a:p>
        </p:txBody>
      </p:sp>
      <p:sp>
        <p:nvSpPr>
          <p:cNvPr id="3" name="Content Placeholder 2"/>
          <p:cNvSpPr>
            <a:spLocks noGrp="1"/>
          </p:cNvSpPr>
          <p:nvPr>
            <p:ph idx="1"/>
          </p:nvPr>
        </p:nvSpPr>
        <p:spPr/>
        <p:txBody>
          <a:bodyPr/>
          <a:lstStyle/>
          <a:p>
            <a:r>
              <a:rPr lang="en-US" dirty="0" smtClean="0">
                <a:latin typeface="Elephant" panose="02020904090505020303" pitchFamily="18" charset="0"/>
              </a:rPr>
              <a:t>Introduction of team and new participants.</a:t>
            </a:r>
          </a:p>
          <a:p>
            <a:endParaRPr lang="en-US" dirty="0">
              <a:latin typeface="Elephant" panose="02020904090505020303" pitchFamily="18" charset="0"/>
            </a:endParaRPr>
          </a:p>
          <a:p>
            <a:r>
              <a:rPr lang="en-US" dirty="0" smtClean="0">
                <a:latin typeface="Elephant" panose="02020904090505020303" pitchFamily="18" charset="0"/>
              </a:rPr>
              <a:t>One interesting fact that will help the rest of the group get to know you.</a:t>
            </a:r>
            <a:endParaRPr lang="en-US" dirty="0">
              <a:latin typeface="Elephant" panose="02020904090505020303" pitchFamily="18" charset="0"/>
            </a:endParaRPr>
          </a:p>
        </p:txBody>
      </p:sp>
    </p:spTree>
    <p:extLst>
      <p:ext uri="{BB962C8B-B14F-4D97-AF65-F5344CB8AC3E}">
        <p14:creationId xmlns:p14="http://schemas.microsoft.com/office/powerpoint/2010/main" val="3237580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Elephant" panose="02020904090505020303" pitchFamily="18" charset="0"/>
              </a:rPr>
              <a:t>Ginny </a:t>
            </a:r>
            <a:r>
              <a:rPr lang="en-US" dirty="0" smtClean="0">
                <a:latin typeface="Elephant" panose="02020904090505020303" pitchFamily="18" charset="0"/>
              </a:rPr>
              <a:t>Elder MN,FNP,PMHNP</a:t>
            </a:r>
            <a:endParaRPr lang="en-US" dirty="0">
              <a:latin typeface="Elephant" panose="02020904090505020303" pitchFamily="18" charset="0"/>
            </a:endParaRPr>
          </a:p>
        </p:txBody>
      </p:sp>
      <p:sp>
        <p:nvSpPr>
          <p:cNvPr id="3" name="Content Placeholder 2"/>
          <p:cNvSpPr>
            <a:spLocks noGrp="1"/>
          </p:cNvSpPr>
          <p:nvPr>
            <p:ph idx="1"/>
          </p:nvPr>
        </p:nvSpPr>
        <p:spPr/>
        <p:txBody>
          <a:bodyPr/>
          <a:lstStyle/>
          <a:p>
            <a:r>
              <a:rPr lang="en-US" dirty="0" smtClean="0"/>
              <a:t>Medical</a:t>
            </a:r>
            <a:endParaRPr lang="en-US" dirty="0"/>
          </a:p>
        </p:txBody>
      </p:sp>
      <p:pic>
        <p:nvPicPr>
          <p:cNvPr id="2051" name="Picture 3" descr="C:\Users\dthompson\AppData\Local\Microsoft\Windows\Temporary Internet Files\Content.IE5\T3FG01UV\doctor_clipart[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8012" y="2043112"/>
            <a:ext cx="2847975" cy="2771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460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Elephant" panose="02020904090505020303" pitchFamily="18" charset="0"/>
              </a:rPr>
              <a:t>Daisy Thompson LCSW, CADCII</a:t>
            </a:r>
            <a:endParaRPr lang="en-US" dirty="0">
              <a:latin typeface="Elephant" panose="02020904090505020303" pitchFamily="18" charset="0"/>
            </a:endParaRPr>
          </a:p>
        </p:txBody>
      </p:sp>
      <p:sp>
        <p:nvSpPr>
          <p:cNvPr id="3" name="Content Placeholder 2"/>
          <p:cNvSpPr>
            <a:spLocks noGrp="1"/>
          </p:cNvSpPr>
          <p:nvPr>
            <p:ph idx="1"/>
          </p:nvPr>
        </p:nvSpPr>
        <p:spPr/>
        <p:txBody>
          <a:bodyPr/>
          <a:lstStyle/>
          <a:p>
            <a:pPr marL="137160" indent="0" algn="ctr">
              <a:buNone/>
            </a:pPr>
            <a:r>
              <a:rPr lang="en-US" dirty="0" smtClean="0"/>
              <a:t>Clinician</a:t>
            </a:r>
            <a:endParaRPr lang="en-US" dirty="0"/>
          </a:p>
        </p:txBody>
      </p:sp>
      <p:pic>
        <p:nvPicPr>
          <p:cNvPr id="1028" name="Picture 4" descr="C:\Users\dthompson\AppData\Local\Microsoft\Windows\Temporary Internet Files\Content.IE5\882M5S6B\Mento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236276"/>
            <a:ext cx="63246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825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Julie Fletcher BA</a:t>
            </a:r>
            <a:endParaRPr lang="en-US" dirty="0">
              <a:latin typeface="Elephant" panose="02020904090505020303" pitchFamily="18" charset="0"/>
            </a:endParaRPr>
          </a:p>
        </p:txBody>
      </p:sp>
      <p:sp>
        <p:nvSpPr>
          <p:cNvPr id="3" name="Content Placeholder 2"/>
          <p:cNvSpPr>
            <a:spLocks noGrp="1"/>
          </p:cNvSpPr>
          <p:nvPr>
            <p:ph idx="1"/>
          </p:nvPr>
        </p:nvSpPr>
        <p:spPr/>
        <p:txBody>
          <a:bodyPr/>
          <a:lstStyle/>
          <a:p>
            <a:pPr marL="137160" indent="0" algn="ctr">
              <a:buNone/>
            </a:pPr>
            <a:r>
              <a:rPr lang="en-US" dirty="0" smtClean="0"/>
              <a:t>Supported Employment</a:t>
            </a:r>
            <a:endParaRPr lang="en-US" dirty="0"/>
          </a:p>
        </p:txBody>
      </p:sp>
      <p:pic>
        <p:nvPicPr>
          <p:cNvPr id="3074" name="Picture 2" descr="C:\Users\dthompson\AppData\Local\Microsoft\Windows\Temporary Internet Files\Content.IE5\DWDIS1I6\4zd6f7vf-137205227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3968" y="2749296"/>
            <a:ext cx="2036064" cy="2051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190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Brianne Hernandez BA</a:t>
            </a:r>
            <a:endParaRPr lang="en-US" dirty="0">
              <a:latin typeface="Elephant" panose="02020904090505020303" pitchFamily="18" charset="0"/>
            </a:endParaRPr>
          </a:p>
        </p:txBody>
      </p:sp>
      <p:sp>
        <p:nvSpPr>
          <p:cNvPr id="3" name="Content Placeholder 2"/>
          <p:cNvSpPr>
            <a:spLocks noGrp="1"/>
          </p:cNvSpPr>
          <p:nvPr>
            <p:ph idx="1"/>
          </p:nvPr>
        </p:nvSpPr>
        <p:spPr/>
        <p:txBody>
          <a:bodyPr/>
          <a:lstStyle/>
          <a:p>
            <a:pPr marL="137160" indent="0" algn="ctr">
              <a:buNone/>
            </a:pPr>
            <a:r>
              <a:rPr lang="en-US" dirty="0" smtClean="0"/>
              <a:t>Case Manager</a:t>
            </a:r>
            <a:endParaRPr lang="en-US" dirty="0"/>
          </a:p>
        </p:txBody>
      </p:sp>
      <p:pic>
        <p:nvPicPr>
          <p:cNvPr id="4098" name="Picture 2" descr="C:\Users\dthompson\AppData\Local\Microsoft\Windows\Temporary Internet Files\Content.IE5\882M5S6B\photo[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527513"/>
            <a:ext cx="4267200" cy="33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772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Services Offered with EASA</a:t>
            </a:r>
            <a:endParaRPr lang="en-US" dirty="0">
              <a:latin typeface="Elephant" panose="02020904090505020303" pitchFamily="18" charset="0"/>
            </a:endParaRPr>
          </a:p>
        </p:txBody>
      </p:sp>
      <p:sp>
        <p:nvSpPr>
          <p:cNvPr id="3" name="Content Placeholder 2"/>
          <p:cNvSpPr>
            <a:spLocks noGrp="1"/>
          </p:cNvSpPr>
          <p:nvPr>
            <p:ph idx="1"/>
          </p:nvPr>
        </p:nvSpPr>
        <p:spPr/>
        <p:txBody>
          <a:bodyPr>
            <a:normAutofit fontScale="92500"/>
          </a:bodyPr>
          <a:lstStyle/>
          <a:p>
            <a:pPr lvl="0"/>
            <a:r>
              <a:rPr lang="en-US" dirty="0">
                <a:latin typeface="Times New Roman" panose="02020603050405020304" pitchFamily="18" charset="0"/>
                <a:cs typeface="Times New Roman" panose="02020603050405020304" pitchFamily="18" charset="0"/>
              </a:rPr>
              <a:t>Outreach and </a:t>
            </a:r>
            <a:r>
              <a:rPr lang="en-US" dirty="0" smtClean="0">
                <a:latin typeface="Times New Roman" panose="02020603050405020304" pitchFamily="18" charset="0"/>
                <a:cs typeface="Times New Roman" panose="02020603050405020304" pitchFamily="18" charset="0"/>
              </a:rPr>
              <a:t>education</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Screening, </a:t>
            </a:r>
            <a:r>
              <a:rPr lang="en-US" dirty="0" smtClean="0">
                <a:latin typeface="Times New Roman" panose="02020603050405020304" pitchFamily="18" charset="0"/>
                <a:cs typeface="Times New Roman" panose="02020603050405020304" pitchFamily="18" charset="0"/>
              </a:rPr>
              <a:t>assessment, </a:t>
            </a:r>
            <a:r>
              <a:rPr lang="en-US" dirty="0">
                <a:latin typeface="Times New Roman" panose="02020603050405020304" pitchFamily="18" charset="0"/>
                <a:cs typeface="Times New Roman" panose="02020603050405020304" pitchFamily="18" charset="0"/>
              </a:rPr>
              <a:t>and treatment planning by mental health professionals specifically trained in early psychosis work</a:t>
            </a:r>
          </a:p>
          <a:p>
            <a:pPr lvl="0"/>
            <a:r>
              <a:rPr lang="en-US" dirty="0">
                <a:latin typeface="Times New Roman" panose="02020603050405020304" pitchFamily="18" charset="0"/>
                <a:cs typeface="Times New Roman" panose="02020603050405020304" pitchFamily="18" charset="0"/>
              </a:rPr>
              <a:t>Education and support for individuals and families/primary support systems</a:t>
            </a:r>
          </a:p>
          <a:p>
            <a:pPr lvl="0"/>
            <a:r>
              <a:rPr lang="en-US" dirty="0">
                <a:latin typeface="Times New Roman" panose="02020603050405020304" pitchFamily="18" charset="0"/>
                <a:cs typeface="Times New Roman" panose="02020603050405020304" pitchFamily="18" charset="0"/>
              </a:rPr>
              <a:t>Crisis management &amp; counseling</a:t>
            </a:r>
          </a:p>
          <a:p>
            <a:pPr lvl="0"/>
            <a:r>
              <a:rPr lang="en-US" dirty="0">
                <a:latin typeface="Times New Roman" panose="02020603050405020304" pitchFamily="18" charset="0"/>
                <a:cs typeface="Times New Roman" panose="02020603050405020304" pitchFamily="18" charset="0"/>
              </a:rPr>
              <a:t>Supported Employment</a:t>
            </a:r>
          </a:p>
          <a:p>
            <a:pPr lvl="0"/>
            <a:r>
              <a:rPr lang="en-US" dirty="0">
                <a:latin typeface="Times New Roman" panose="02020603050405020304" pitchFamily="18" charset="0"/>
                <a:cs typeface="Times New Roman" panose="02020603050405020304" pitchFamily="18" charset="0"/>
              </a:rPr>
              <a:t>Psychiatric Services</a:t>
            </a:r>
          </a:p>
          <a:p>
            <a:pPr lvl="0"/>
            <a:r>
              <a:rPr lang="en-US" dirty="0">
                <a:latin typeface="Times New Roman" panose="02020603050405020304" pitchFamily="18" charset="0"/>
                <a:cs typeface="Times New Roman" panose="02020603050405020304" pitchFamily="18" charset="0"/>
              </a:rPr>
              <a:t>Assistance with knowing rights and available </a:t>
            </a:r>
            <a:r>
              <a:rPr lang="en-US" dirty="0" smtClean="0">
                <a:latin typeface="Times New Roman" panose="02020603050405020304" pitchFamily="18" charset="0"/>
                <a:cs typeface="Times New Roman" panose="02020603050405020304" pitchFamily="18" charset="0"/>
              </a:rPr>
              <a:t>benefits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9181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anose="02020904090505020303" pitchFamily="18" charset="0"/>
              </a:rPr>
              <a:t>Services Continued…</a:t>
            </a:r>
            <a:endParaRPr lang="en-US" dirty="0">
              <a:latin typeface="Elephant" panose="02020904090505020303" pitchFamily="18" charset="0"/>
            </a:endParaRPr>
          </a:p>
        </p:txBody>
      </p:sp>
      <p:sp>
        <p:nvSpPr>
          <p:cNvPr id="3" name="Content Placeholder 2"/>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Resource brokering and advocacy</a:t>
            </a:r>
          </a:p>
          <a:p>
            <a:r>
              <a:rPr lang="en-US" dirty="0">
                <a:latin typeface="Times New Roman" panose="02020603050405020304" pitchFamily="18" charset="0"/>
                <a:cs typeface="Times New Roman" panose="02020603050405020304" pitchFamily="18" charset="0"/>
              </a:rPr>
              <a:t>Individual and/or family counseling</a:t>
            </a:r>
          </a:p>
          <a:p>
            <a:r>
              <a:rPr lang="en-US" dirty="0">
                <a:latin typeface="Times New Roman" panose="02020603050405020304" pitchFamily="18" charset="0"/>
                <a:cs typeface="Times New Roman" panose="02020603050405020304" pitchFamily="18" charset="0"/>
              </a:rPr>
              <a:t>Supported Education (Coming Soon!)</a:t>
            </a:r>
          </a:p>
          <a:p>
            <a:r>
              <a:rPr lang="en-US" dirty="0">
                <a:latin typeface="Times New Roman" panose="02020603050405020304" pitchFamily="18" charset="0"/>
                <a:cs typeface="Times New Roman" panose="02020603050405020304" pitchFamily="18" charset="0"/>
              </a:rPr>
              <a:t>Multi-Family Group</a:t>
            </a:r>
          </a:p>
          <a:p>
            <a:r>
              <a:rPr lang="en-US" dirty="0">
                <a:latin typeface="Times New Roman" panose="02020603050405020304" pitchFamily="18" charset="0"/>
                <a:cs typeface="Times New Roman" panose="02020603050405020304" pitchFamily="18" charset="0"/>
              </a:rPr>
              <a:t>Health Services</a:t>
            </a:r>
          </a:p>
          <a:p>
            <a:r>
              <a:rPr lang="en-US" dirty="0">
                <a:latin typeface="Times New Roman" panose="02020603050405020304" pitchFamily="18" charset="0"/>
                <a:cs typeface="Times New Roman" panose="02020603050405020304" pitchFamily="18" charset="0"/>
              </a:rPr>
              <a:t>Alumni/Mentoring (Coming Soon!)</a:t>
            </a:r>
          </a:p>
          <a:p>
            <a:r>
              <a:rPr lang="en-US" dirty="0">
                <a:latin typeface="Times New Roman" panose="02020603050405020304" pitchFamily="18" charset="0"/>
                <a:cs typeface="Times New Roman" panose="02020603050405020304" pitchFamily="18" charset="0"/>
              </a:rPr>
              <a:t>Goal setting and planning</a:t>
            </a:r>
          </a:p>
          <a:p>
            <a:r>
              <a:rPr lang="en-US" dirty="0">
                <a:latin typeface="Times New Roman" panose="02020603050405020304" pitchFamily="18" charset="0"/>
                <a:cs typeface="Times New Roman" panose="02020603050405020304" pitchFamily="18" charset="0"/>
              </a:rPr>
              <a:t>Independent living skill development</a:t>
            </a:r>
          </a:p>
          <a:p>
            <a:r>
              <a:rPr lang="en-US" dirty="0">
                <a:latin typeface="Times New Roman" panose="02020603050405020304" pitchFamily="18" charset="0"/>
                <a:cs typeface="Times New Roman" panose="02020603050405020304" pitchFamily="18" charset="0"/>
              </a:rPr>
              <a:t>Wellness </a:t>
            </a:r>
            <a:r>
              <a:rPr lang="en-US" dirty="0" smtClean="0">
                <a:latin typeface="Times New Roman" panose="02020603050405020304" pitchFamily="18" charset="0"/>
                <a:cs typeface="Times New Roman" panose="02020603050405020304" pitchFamily="18" charset="0"/>
              </a:rPr>
              <a:t>planning</a:t>
            </a:r>
          </a:p>
          <a:p>
            <a:r>
              <a:rPr lang="en-US" dirty="0" smtClean="0">
                <a:latin typeface="Times New Roman" panose="02020603050405020304" pitchFamily="18" charset="0"/>
                <a:cs typeface="Times New Roman" panose="02020603050405020304" pitchFamily="18" charset="0"/>
              </a:rPr>
              <a:t>Transition planning</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Mediation and insurance support</a:t>
            </a:r>
          </a:p>
          <a:p>
            <a:r>
              <a:rPr lang="en-US" dirty="0">
                <a:latin typeface="Times New Roman" panose="02020603050405020304" pitchFamily="18" charset="0"/>
                <a:cs typeface="Times New Roman" panose="02020603050405020304" pitchFamily="18" charset="0"/>
              </a:rPr>
              <a:t>Support for vocational and educational settings</a:t>
            </a:r>
          </a:p>
          <a:p>
            <a:endParaRPr lang="en-US" dirty="0"/>
          </a:p>
          <a:p>
            <a:endParaRPr lang="en-US" dirty="0"/>
          </a:p>
        </p:txBody>
      </p:sp>
    </p:spTree>
    <p:extLst>
      <p:ext uri="{BB962C8B-B14F-4D97-AF65-F5344CB8AC3E}">
        <p14:creationId xmlns:p14="http://schemas.microsoft.com/office/powerpoint/2010/main" val="371826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374</TotalTime>
  <Words>1282</Words>
  <Application>Microsoft Office PowerPoint</Application>
  <PresentationFormat>On-screen Show (4:3)</PresentationFormat>
  <Paragraphs>171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Apex</vt:lpstr>
      <vt:lpstr>   Early Assessment &amp; Support Alliance   </vt:lpstr>
      <vt:lpstr>Today</vt:lpstr>
      <vt:lpstr>Welcome!</vt:lpstr>
      <vt:lpstr>Ginny Elder MN,FNP,PMHNP</vt:lpstr>
      <vt:lpstr>Daisy Thompson LCSW, CADCII</vt:lpstr>
      <vt:lpstr>Julie Fletcher BA</vt:lpstr>
      <vt:lpstr>Brianne Hernandez BA</vt:lpstr>
      <vt:lpstr>Services Offered with EASA</vt:lpstr>
      <vt:lpstr>Services Continued…</vt:lpstr>
      <vt:lpstr>Break</vt:lpstr>
      <vt:lpstr>History and Culture</vt:lpstr>
      <vt:lpstr>Current Perspectives</vt:lpstr>
      <vt:lpstr>How Early Intervention Helps</vt:lpstr>
      <vt:lpstr>Understanding Psychosis</vt:lpstr>
      <vt:lpstr>What Does Psychosis Look Like?</vt:lpstr>
      <vt:lpstr>Who Can Experience Psychosis?</vt:lpstr>
      <vt:lpstr>Interventions for Psychosis</vt:lpstr>
      <vt:lpstr>What Helps a Young Person Experiencing Psychosis?</vt:lpstr>
      <vt:lpstr>How Can the Family Help?</vt:lpstr>
      <vt:lpstr>Families and Support People Need Help Too!</vt:lpstr>
      <vt:lpstr> “The Stress-Vulnerability Model” </vt:lpstr>
      <vt:lpstr>Medication</vt:lpstr>
      <vt:lpstr>Introduction to Multi-Family Group</vt:lpstr>
      <vt:lpstr>EASA Family Guidelines</vt:lpstr>
      <vt:lpstr>EASA Family Guidelines Cont.</vt:lpstr>
      <vt:lpstr>Problem Solving Method</vt:lpstr>
      <vt:lpstr>Dinner</vt:lpstr>
      <vt:lpstr>Closing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Early Assessment &amp; Support Alliance   </dc:title>
  <dc:creator>Daisy Thompson</dc:creator>
  <cp:lastModifiedBy>Daisy Thompson</cp:lastModifiedBy>
  <cp:revision>61</cp:revision>
  <dcterms:created xsi:type="dcterms:W3CDTF">2017-01-19T23:58:04Z</dcterms:created>
  <dcterms:modified xsi:type="dcterms:W3CDTF">2017-02-22T19:27:56Z</dcterms:modified>
</cp:coreProperties>
</file>