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3"/>
  </p:notesMasterIdLst>
  <p:sldIdLst>
    <p:sldId id="256" r:id="rId5"/>
    <p:sldId id="2084" r:id="rId6"/>
    <p:sldId id="2313" r:id="rId7"/>
    <p:sldId id="2205" r:id="rId8"/>
    <p:sldId id="2314" r:id="rId9"/>
    <p:sldId id="2065" r:id="rId10"/>
    <p:sldId id="2319" r:id="rId11"/>
    <p:sldId id="2322" r:id="rId12"/>
    <p:sldId id="2323" r:id="rId13"/>
    <p:sldId id="2324" r:id="rId14"/>
    <p:sldId id="2328" r:id="rId15"/>
    <p:sldId id="2321" r:id="rId16"/>
    <p:sldId id="2211" r:id="rId17"/>
    <p:sldId id="2212" r:id="rId18"/>
    <p:sldId id="2217" r:id="rId19"/>
    <p:sldId id="2213" r:id="rId20"/>
    <p:sldId id="2214" r:id="rId21"/>
    <p:sldId id="2215" r:id="rId22"/>
    <p:sldId id="2220" r:id="rId23"/>
    <p:sldId id="2216" r:id="rId24"/>
    <p:sldId id="2329" r:id="rId25"/>
    <p:sldId id="2218" r:id="rId26"/>
    <p:sldId id="2221" r:id="rId27"/>
    <p:sldId id="2326" r:id="rId28"/>
    <p:sldId id="2219" r:id="rId29"/>
    <p:sldId id="2209" r:id="rId30"/>
    <p:sldId id="2160" r:id="rId31"/>
    <p:sldId id="2266" r:id="rId32"/>
    <p:sldId id="2327" r:id="rId33"/>
    <p:sldId id="2194" r:id="rId34"/>
    <p:sldId id="2248" r:id="rId35"/>
    <p:sldId id="2229" r:id="rId36"/>
    <p:sldId id="2225" r:id="rId37"/>
    <p:sldId id="2249" r:id="rId38"/>
    <p:sldId id="346" r:id="rId39"/>
    <p:sldId id="339" r:id="rId40"/>
    <p:sldId id="2247" r:id="rId41"/>
    <p:sldId id="2250" r:id="rId42"/>
    <p:sldId id="2232" r:id="rId43"/>
    <p:sldId id="2272" r:id="rId44"/>
    <p:sldId id="2275" r:id="rId45"/>
    <p:sldId id="2223" r:id="rId46"/>
    <p:sldId id="2147" r:id="rId47"/>
    <p:sldId id="2100" r:id="rId48"/>
    <p:sldId id="2267" r:id="rId49"/>
    <p:sldId id="2099" r:id="rId50"/>
    <p:sldId id="2284" r:id="rId51"/>
    <p:sldId id="2149" r:id="rId52"/>
    <p:sldId id="2278" r:id="rId53"/>
    <p:sldId id="2271" r:id="rId54"/>
    <p:sldId id="2252" r:id="rId55"/>
    <p:sldId id="2227" r:id="rId56"/>
    <p:sldId id="2251" r:id="rId57"/>
    <p:sldId id="2253" r:id="rId58"/>
    <p:sldId id="2325" r:id="rId59"/>
    <p:sldId id="2056" r:id="rId60"/>
    <p:sldId id="449" r:id="rId61"/>
    <p:sldId id="493" r:id="rId62"/>
    <p:sldId id="2256" r:id="rId63"/>
    <p:sldId id="483" r:id="rId64"/>
    <p:sldId id="2226" r:id="rId65"/>
    <p:sldId id="487" r:id="rId66"/>
    <p:sldId id="486" r:id="rId67"/>
    <p:sldId id="2257" r:id="rId68"/>
    <p:sldId id="2066" r:id="rId69"/>
    <p:sldId id="2224" r:id="rId70"/>
    <p:sldId id="2237" r:id="rId71"/>
    <p:sldId id="2279" r:id="rId72"/>
    <p:sldId id="2285" r:id="rId73"/>
    <p:sldId id="2268" r:id="rId74"/>
    <p:sldId id="2222" r:id="rId75"/>
    <p:sldId id="2258" r:id="rId76"/>
    <p:sldId id="2287" r:id="rId77"/>
    <p:sldId id="2208" r:id="rId78"/>
    <p:sldId id="2096" r:id="rId79"/>
    <p:sldId id="2076" r:id="rId80"/>
    <p:sldId id="2290" r:id="rId81"/>
    <p:sldId id="2291" r:id="rId82"/>
    <p:sldId id="2292" r:id="rId83"/>
    <p:sldId id="2288" r:id="rId84"/>
    <p:sldId id="2293" r:id="rId85"/>
    <p:sldId id="2095" r:id="rId86"/>
    <p:sldId id="2281" r:id="rId87"/>
    <p:sldId id="2150" r:id="rId88"/>
    <p:sldId id="2106" r:id="rId89"/>
    <p:sldId id="2154" r:id="rId90"/>
    <p:sldId id="2155" r:id="rId91"/>
    <p:sldId id="2276" r:id="rId92"/>
    <p:sldId id="2104" r:id="rId93"/>
    <p:sldId id="2244" r:id="rId94"/>
    <p:sldId id="2059" r:id="rId95"/>
    <p:sldId id="2260" r:id="rId96"/>
    <p:sldId id="2064" r:id="rId97"/>
    <p:sldId id="2307" r:id="rId98"/>
    <p:sldId id="2308" r:id="rId99"/>
    <p:sldId id="2309" r:id="rId100"/>
    <p:sldId id="2310" r:id="rId101"/>
    <p:sldId id="2311" r:id="rId102"/>
    <p:sldId id="2312" r:id="rId103"/>
    <p:sldId id="2105" r:id="rId104"/>
    <p:sldId id="2306" r:id="rId105"/>
    <p:sldId id="2261" r:id="rId106"/>
    <p:sldId id="2152" r:id="rId107"/>
    <p:sldId id="2273" r:id="rId108"/>
    <p:sldId id="2295" r:id="rId109"/>
    <p:sldId id="2296" r:id="rId110"/>
    <p:sldId id="2082" r:id="rId111"/>
    <p:sldId id="2259" r:id="rId112"/>
    <p:sldId id="2156" r:id="rId113"/>
    <p:sldId id="2157" r:id="rId114"/>
    <p:sldId id="2158" r:id="rId115"/>
    <p:sldId id="2094" r:id="rId116"/>
    <p:sldId id="2264" r:id="rId117"/>
    <p:sldId id="2083" r:id="rId118"/>
    <p:sldId id="2172" r:id="rId119"/>
    <p:sldId id="2183" r:id="rId120"/>
    <p:sldId id="2263" r:id="rId121"/>
    <p:sldId id="2181" r:id="rId122"/>
    <p:sldId id="2188" r:id="rId123"/>
    <p:sldId id="2077" r:id="rId124"/>
    <p:sldId id="2269" r:id="rId125"/>
    <p:sldId id="2080" r:id="rId126"/>
    <p:sldId id="2180" r:id="rId127"/>
    <p:sldId id="2233" r:id="rId128"/>
    <p:sldId id="2254" r:id="rId129"/>
    <p:sldId id="2255" r:id="rId130"/>
    <p:sldId id="2178" r:id="rId131"/>
    <p:sldId id="2177" r:id="rId132"/>
    <p:sldId id="2185" r:id="rId133"/>
    <p:sldId id="2184" r:id="rId134"/>
    <p:sldId id="2234" r:id="rId135"/>
    <p:sldId id="2206" r:id="rId136"/>
    <p:sldId id="2186" r:id="rId137"/>
    <p:sldId id="2305" r:id="rId138"/>
    <p:sldId id="2189" r:id="rId139"/>
    <p:sldId id="2298" r:id="rId140"/>
    <p:sldId id="2304" r:id="rId141"/>
    <p:sldId id="2193" r:id="rId142"/>
    <p:sldId id="2192" r:id="rId143"/>
    <p:sldId id="2274" r:id="rId144"/>
    <p:sldId id="2093" r:id="rId145"/>
    <p:sldId id="2200" r:id="rId146"/>
    <p:sldId id="2195" r:id="rId147"/>
    <p:sldId id="2198" r:id="rId148"/>
    <p:sldId id="2196" r:id="rId149"/>
    <p:sldId id="2197" r:id="rId150"/>
    <p:sldId id="2203" r:id="rId151"/>
    <p:sldId id="2201" r:id="rId152"/>
    <p:sldId id="2067" r:id="rId153"/>
    <p:sldId id="2299" r:id="rId154"/>
    <p:sldId id="2294" r:id="rId155"/>
    <p:sldId id="2262" r:id="rId156"/>
    <p:sldId id="2085" r:id="rId157"/>
    <p:sldId id="2081" r:id="rId158"/>
    <p:sldId id="2297" r:id="rId159"/>
    <p:sldId id="2315" r:id="rId160"/>
    <p:sldId id="2316" r:id="rId161"/>
    <p:sldId id="2270" r:id="rId1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40C858-51E7-B75D-4B25-5D0A98178DCA}" name="Tania Kneuer" initials="TK" userId="S::kneuer@ohsu.edu::d165840f-e692-4f93-87f5-4d1cca8419a8" providerId="AD"/>
  <p188:author id="{91B8E7A7-0612-C46C-F6F3-9CC41AC4A4E1}" name="Megan Sage" initials="MS" userId="S::sageme@ohsu.edu::ef159991-bddc-46e4-b5a3-1c7afe19d20a" providerId="AD"/>
  <p188:author id="{54E12FCC-0C36-17EC-D15B-7873CAB336F4}" name="Karma Clarke-Jung" initials="KC" userId="S::clarkejung@ohsu.edu::05fe5cd3-f5f9-46dd-944e-c1bb1db414fd" providerId="AD"/>
  <p188:author id="{F2566ADA-C2A8-8D19-98C8-98211835B25D}" name="Kaelin Large" initials="KL" userId="Kaelin Large" providerId="None"/>
  <p188:author id="{B0345EE1-D5CF-9B26-B625-D7C92E4D0E04}" name="Kaelin Large" initials="KL" userId="S::largek@ohsu.edu::7a87a88a-070d-426e-8f35-e60903855dc1" providerId="AD"/>
  <p188:author id="{D4D516E2-5054-4B1E-587E-01D4BF618DF2}" name="Sarah Healy" initials="SH" userId="S::healys@ohsu.edu::f7636f93-c240-4e99-99d9-05284bf5fc2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9B4B42-903C-4944-6295-A413EB95F7A3}" v="47" dt="2026-08-03T17:26:28.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presProps" Target="presProps.xml"/><Relationship Id="rId16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3B9C31-11E8-4D8E-AA30-F78F936FBE9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18E14985-A5AE-427C-B4CF-7BFF69D4F40F}">
      <dgm:prSet phldrT="[Text]" phldr="0"/>
      <dgm:spPr/>
      <dgm:t>
        <a:bodyPr/>
        <a:lstStyle/>
        <a:p>
          <a:pPr rtl="0"/>
          <a:r>
            <a:rPr lang="en-US">
              <a:latin typeface="Aptos Display" panose="02110004020202020204"/>
            </a:rPr>
            <a:t>Attend First Group "Getting to Know You"</a:t>
          </a:r>
          <a:endParaRPr lang="en-US"/>
        </a:p>
      </dgm:t>
    </dgm:pt>
    <dgm:pt modelId="{BC6DFBC4-FBC3-43B9-BB7E-C7AECE83ACCB}" type="parTrans" cxnId="{33B40C67-56F8-4E7C-AF69-53E75E5D71C1}">
      <dgm:prSet/>
      <dgm:spPr/>
      <dgm:t>
        <a:bodyPr/>
        <a:lstStyle/>
        <a:p>
          <a:endParaRPr lang="en-US"/>
        </a:p>
      </dgm:t>
    </dgm:pt>
    <dgm:pt modelId="{D3AD29E7-C2FC-47BB-B83F-8918ED9C6874}" type="sibTrans" cxnId="{33B40C67-56F8-4E7C-AF69-53E75E5D71C1}">
      <dgm:prSet/>
      <dgm:spPr/>
      <dgm:t>
        <a:bodyPr/>
        <a:lstStyle/>
        <a:p>
          <a:endParaRPr lang="en-US"/>
        </a:p>
      </dgm:t>
    </dgm:pt>
    <dgm:pt modelId="{C852AF7B-E2AD-4F09-A038-D97AAFF8A992}">
      <dgm:prSet phldrT="[Text]" phldr="0"/>
      <dgm:spPr/>
      <dgm:t>
        <a:bodyPr/>
        <a:lstStyle/>
        <a:p>
          <a:pPr rtl="0"/>
          <a:r>
            <a:rPr lang="en-US">
              <a:latin typeface="Aptos Display" panose="02110004020202020204"/>
            </a:rPr>
            <a:t>Attend Second Group "How has mental health impacted your life" or "What brought you to EASA"</a:t>
          </a:r>
          <a:endParaRPr lang="en-US"/>
        </a:p>
      </dgm:t>
    </dgm:pt>
    <dgm:pt modelId="{A04BA031-71AF-418D-9296-2ADA83E9CCCC}" type="parTrans" cxnId="{687DD4F0-EED5-44F1-AA4D-366B953F808C}">
      <dgm:prSet/>
      <dgm:spPr/>
      <dgm:t>
        <a:bodyPr/>
        <a:lstStyle/>
        <a:p>
          <a:endParaRPr lang="en-US"/>
        </a:p>
      </dgm:t>
    </dgm:pt>
    <dgm:pt modelId="{13443F5B-E6E1-4282-9BAC-E4831F489907}" type="sibTrans" cxnId="{687DD4F0-EED5-44F1-AA4D-366B953F808C}">
      <dgm:prSet/>
      <dgm:spPr/>
      <dgm:t>
        <a:bodyPr/>
        <a:lstStyle/>
        <a:p>
          <a:endParaRPr lang="en-US"/>
        </a:p>
      </dgm:t>
    </dgm:pt>
    <dgm:pt modelId="{2985F97A-DCA4-4D9C-852A-CB40639A861C}">
      <dgm:prSet phldr="0"/>
      <dgm:spPr/>
      <dgm:t>
        <a:bodyPr/>
        <a:lstStyle/>
        <a:p>
          <a:pPr rtl="0"/>
          <a:r>
            <a:rPr lang="en-US">
              <a:latin typeface="Aptos Display" panose="02110004020202020204"/>
            </a:rPr>
            <a:t>Attend Third and Ongoing Structure Problem Solving Groups (Multi-Family Group or single-family sessions) for the duration of your time in the program*. New group members are welcomed as they enter the program. </a:t>
          </a:r>
        </a:p>
      </dgm:t>
    </dgm:pt>
    <dgm:pt modelId="{A1768840-6292-40FE-B378-FCA93C96AF81}" type="parTrans" cxnId="{A1C11E64-9EC1-4307-9374-314DA3C36DD7}">
      <dgm:prSet/>
      <dgm:spPr/>
      <dgm:t>
        <a:bodyPr/>
        <a:lstStyle/>
        <a:p>
          <a:endParaRPr lang="en-US"/>
        </a:p>
      </dgm:t>
    </dgm:pt>
    <dgm:pt modelId="{746B85A3-E7F9-47EC-9E83-C1E75EDFFD70}" type="sibTrans" cxnId="{A1C11E64-9EC1-4307-9374-314DA3C36DD7}">
      <dgm:prSet/>
      <dgm:spPr/>
      <dgm:t>
        <a:bodyPr/>
        <a:lstStyle/>
        <a:p>
          <a:endParaRPr lang="en-US"/>
        </a:p>
      </dgm:t>
    </dgm:pt>
    <dgm:pt modelId="{79DC3FA8-1079-4EE5-BF1E-0B5102F5306F}">
      <dgm:prSet/>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atin typeface="Aptos Display" panose="02110004020202020204"/>
            </a:rPr>
            <a:t>Attend "Joining Sessions" with EASA Staff</a:t>
          </a:r>
          <a:endParaRPr lang="en-US"/>
        </a:p>
        <a:p>
          <a:pPr marL="0" lvl="0" defTabSz="533400">
            <a:lnSpc>
              <a:spcPct val="90000"/>
            </a:lnSpc>
            <a:spcBef>
              <a:spcPct val="0"/>
            </a:spcBef>
            <a:spcAft>
              <a:spcPct val="35000"/>
            </a:spcAft>
            <a:buNone/>
          </a:pPr>
          <a:endParaRPr lang="en-US"/>
        </a:p>
      </dgm:t>
    </dgm:pt>
    <dgm:pt modelId="{611AE026-CBD5-42A2-8F88-E8984C504A7D}" type="parTrans" cxnId="{A02545C3-27D6-41F4-A41F-6D7C71C81851}">
      <dgm:prSet/>
      <dgm:spPr/>
      <dgm:t>
        <a:bodyPr/>
        <a:lstStyle/>
        <a:p>
          <a:endParaRPr lang="en-US"/>
        </a:p>
      </dgm:t>
    </dgm:pt>
    <dgm:pt modelId="{A246B593-ADA5-4511-A8E6-9D8BA07DDBC5}" type="sibTrans" cxnId="{A02545C3-27D6-41F4-A41F-6D7C71C81851}">
      <dgm:prSet/>
      <dgm:spPr/>
      <dgm:t>
        <a:bodyPr/>
        <a:lstStyle/>
        <a:p>
          <a:endParaRPr lang="en-US"/>
        </a:p>
      </dgm:t>
    </dgm:pt>
    <dgm:pt modelId="{CAABE293-0690-4353-B085-EF8E0C84F8E5}">
      <dgm:prSet/>
      <dgm:spPr/>
      <dgm:t>
        <a:bodyPr/>
        <a:lstStyle/>
        <a:p>
          <a:pPr rtl="0"/>
          <a:r>
            <a:rPr lang="en-US"/>
            <a:t>Attend Family Psychoeducational Workshop</a:t>
          </a:r>
        </a:p>
      </dgm:t>
    </dgm:pt>
    <dgm:pt modelId="{CA208F9A-20FE-49FF-BED6-3506187FFC89}" type="parTrans" cxnId="{D5A34BF7-03C5-44D9-BD54-2503A32406FE}">
      <dgm:prSet/>
      <dgm:spPr/>
      <dgm:t>
        <a:bodyPr/>
        <a:lstStyle/>
        <a:p>
          <a:endParaRPr lang="en-US"/>
        </a:p>
      </dgm:t>
    </dgm:pt>
    <dgm:pt modelId="{5351C3EA-B0E8-4D42-AC99-5632060BEF2E}" type="sibTrans" cxnId="{D5A34BF7-03C5-44D9-BD54-2503A32406FE}">
      <dgm:prSet/>
      <dgm:spPr/>
      <dgm:t>
        <a:bodyPr/>
        <a:lstStyle/>
        <a:p>
          <a:endParaRPr lang="en-US"/>
        </a:p>
      </dgm:t>
    </dgm:pt>
    <dgm:pt modelId="{EBD50164-AB57-4804-97B8-615966A8E9D7}" type="pres">
      <dgm:prSet presAssocID="{D63B9C31-11E8-4D8E-AA30-F78F936FBE91}" presName="CompostProcess" presStyleCnt="0">
        <dgm:presLayoutVars>
          <dgm:dir/>
          <dgm:resizeHandles val="exact"/>
        </dgm:presLayoutVars>
      </dgm:prSet>
      <dgm:spPr/>
    </dgm:pt>
    <dgm:pt modelId="{AD64608C-7831-42F6-AC8E-3E59FF2E5A1F}" type="pres">
      <dgm:prSet presAssocID="{D63B9C31-11E8-4D8E-AA30-F78F936FBE91}" presName="arrow" presStyleLbl="bgShp" presStyleIdx="0" presStyleCnt="1"/>
      <dgm:spPr/>
    </dgm:pt>
    <dgm:pt modelId="{110C7FDD-266C-4607-B488-CC6DEDD46D5D}" type="pres">
      <dgm:prSet presAssocID="{D63B9C31-11E8-4D8E-AA30-F78F936FBE91}" presName="linearProcess" presStyleCnt="0"/>
      <dgm:spPr/>
    </dgm:pt>
    <dgm:pt modelId="{2CCFA1C4-4791-4E79-86A0-D387FF5BE999}" type="pres">
      <dgm:prSet presAssocID="{CAABE293-0690-4353-B085-EF8E0C84F8E5}" presName="textNode" presStyleLbl="node1" presStyleIdx="0" presStyleCnt="5">
        <dgm:presLayoutVars>
          <dgm:bulletEnabled val="1"/>
        </dgm:presLayoutVars>
      </dgm:prSet>
      <dgm:spPr/>
    </dgm:pt>
    <dgm:pt modelId="{F3544645-D262-4C9D-AF7B-BA92917C49AC}" type="pres">
      <dgm:prSet presAssocID="{5351C3EA-B0E8-4D42-AC99-5632060BEF2E}" presName="sibTrans" presStyleCnt="0"/>
      <dgm:spPr/>
    </dgm:pt>
    <dgm:pt modelId="{6149EADB-74A2-4A1A-9028-51AF3BF15974}" type="pres">
      <dgm:prSet presAssocID="{79DC3FA8-1079-4EE5-BF1E-0B5102F5306F}" presName="textNode" presStyleLbl="node1" presStyleIdx="1" presStyleCnt="5">
        <dgm:presLayoutVars>
          <dgm:bulletEnabled val="1"/>
        </dgm:presLayoutVars>
      </dgm:prSet>
      <dgm:spPr/>
    </dgm:pt>
    <dgm:pt modelId="{F0B93168-8FD1-463A-AE22-DD24C9479E2A}" type="pres">
      <dgm:prSet presAssocID="{A246B593-ADA5-4511-A8E6-9D8BA07DDBC5}" presName="sibTrans" presStyleCnt="0"/>
      <dgm:spPr/>
    </dgm:pt>
    <dgm:pt modelId="{BC2224AA-80A0-4BA9-A60A-90C28283E702}" type="pres">
      <dgm:prSet presAssocID="{18E14985-A5AE-427C-B4CF-7BFF69D4F40F}" presName="textNode" presStyleLbl="node1" presStyleIdx="2" presStyleCnt="5">
        <dgm:presLayoutVars>
          <dgm:bulletEnabled val="1"/>
        </dgm:presLayoutVars>
      </dgm:prSet>
      <dgm:spPr/>
    </dgm:pt>
    <dgm:pt modelId="{67C4828D-1096-4C76-B390-690E527C32E7}" type="pres">
      <dgm:prSet presAssocID="{D3AD29E7-C2FC-47BB-B83F-8918ED9C6874}" presName="sibTrans" presStyleCnt="0"/>
      <dgm:spPr/>
    </dgm:pt>
    <dgm:pt modelId="{9D892209-841E-4414-9AC3-FC8F163DF27C}" type="pres">
      <dgm:prSet presAssocID="{C852AF7B-E2AD-4F09-A038-D97AAFF8A992}" presName="textNode" presStyleLbl="node1" presStyleIdx="3" presStyleCnt="5">
        <dgm:presLayoutVars>
          <dgm:bulletEnabled val="1"/>
        </dgm:presLayoutVars>
      </dgm:prSet>
      <dgm:spPr/>
    </dgm:pt>
    <dgm:pt modelId="{3E34A79E-9A52-4558-89C3-3EE10E3035C1}" type="pres">
      <dgm:prSet presAssocID="{13443F5B-E6E1-4282-9BAC-E4831F489907}" presName="sibTrans" presStyleCnt="0"/>
      <dgm:spPr/>
    </dgm:pt>
    <dgm:pt modelId="{53470564-0F58-457B-8579-92596AF298BB}" type="pres">
      <dgm:prSet presAssocID="{2985F97A-DCA4-4D9C-852A-CB40639A861C}" presName="textNode" presStyleLbl="node1" presStyleIdx="4" presStyleCnt="5">
        <dgm:presLayoutVars>
          <dgm:bulletEnabled val="1"/>
        </dgm:presLayoutVars>
      </dgm:prSet>
      <dgm:spPr/>
    </dgm:pt>
  </dgm:ptLst>
  <dgm:cxnLst>
    <dgm:cxn modelId="{9B95B913-4457-46D8-91B9-1EEEA20A3392}" type="presOf" srcId="{18E14985-A5AE-427C-B4CF-7BFF69D4F40F}" destId="{BC2224AA-80A0-4BA9-A60A-90C28283E702}" srcOrd="0" destOrd="0" presId="urn:microsoft.com/office/officeart/2005/8/layout/hProcess9"/>
    <dgm:cxn modelId="{5A8DE23D-CB91-4071-B367-DD7C88DA2242}" type="presOf" srcId="{CAABE293-0690-4353-B085-EF8E0C84F8E5}" destId="{2CCFA1C4-4791-4E79-86A0-D387FF5BE999}" srcOrd="0" destOrd="0" presId="urn:microsoft.com/office/officeart/2005/8/layout/hProcess9"/>
    <dgm:cxn modelId="{C0D2985E-0D43-424B-A05D-B4F37DFC4E30}" type="presOf" srcId="{2985F97A-DCA4-4D9C-852A-CB40639A861C}" destId="{53470564-0F58-457B-8579-92596AF298BB}" srcOrd="0" destOrd="0" presId="urn:microsoft.com/office/officeart/2005/8/layout/hProcess9"/>
    <dgm:cxn modelId="{A1C11E64-9EC1-4307-9374-314DA3C36DD7}" srcId="{D63B9C31-11E8-4D8E-AA30-F78F936FBE91}" destId="{2985F97A-DCA4-4D9C-852A-CB40639A861C}" srcOrd="4" destOrd="0" parTransId="{A1768840-6292-40FE-B378-FCA93C96AF81}" sibTransId="{746B85A3-E7F9-47EC-9E83-C1E75EDFFD70}"/>
    <dgm:cxn modelId="{33B40C67-56F8-4E7C-AF69-53E75E5D71C1}" srcId="{D63B9C31-11E8-4D8E-AA30-F78F936FBE91}" destId="{18E14985-A5AE-427C-B4CF-7BFF69D4F40F}" srcOrd="2" destOrd="0" parTransId="{BC6DFBC4-FBC3-43B9-BB7E-C7AECE83ACCB}" sibTransId="{D3AD29E7-C2FC-47BB-B83F-8918ED9C6874}"/>
    <dgm:cxn modelId="{6061956C-3F85-47A2-AC03-9909102FDB25}" type="presOf" srcId="{D63B9C31-11E8-4D8E-AA30-F78F936FBE91}" destId="{EBD50164-AB57-4804-97B8-615966A8E9D7}" srcOrd="0" destOrd="0" presId="urn:microsoft.com/office/officeart/2005/8/layout/hProcess9"/>
    <dgm:cxn modelId="{BB95DAB6-50ED-400B-97B4-FD02AFC90F06}" type="presOf" srcId="{C852AF7B-E2AD-4F09-A038-D97AAFF8A992}" destId="{9D892209-841E-4414-9AC3-FC8F163DF27C}" srcOrd="0" destOrd="0" presId="urn:microsoft.com/office/officeart/2005/8/layout/hProcess9"/>
    <dgm:cxn modelId="{A02545C3-27D6-41F4-A41F-6D7C71C81851}" srcId="{D63B9C31-11E8-4D8E-AA30-F78F936FBE91}" destId="{79DC3FA8-1079-4EE5-BF1E-0B5102F5306F}" srcOrd="1" destOrd="0" parTransId="{611AE026-CBD5-42A2-8F88-E8984C504A7D}" sibTransId="{A246B593-ADA5-4511-A8E6-9D8BA07DDBC5}"/>
    <dgm:cxn modelId="{687DD4F0-EED5-44F1-AA4D-366B953F808C}" srcId="{D63B9C31-11E8-4D8E-AA30-F78F936FBE91}" destId="{C852AF7B-E2AD-4F09-A038-D97AAFF8A992}" srcOrd="3" destOrd="0" parTransId="{A04BA031-71AF-418D-9296-2ADA83E9CCCC}" sibTransId="{13443F5B-E6E1-4282-9BAC-E4831F489907}"/>
    <dgm:cxn modelId="{D5A34BF7-03C5-44D9-BD54-2503A32406FE}" srcId="{D63B9C31-11E8-4D8E-AA30-F78F936FBE91}" destId="{CAABE293-0690-4353-B085-EF8E0C84F8E5}" srcOrd="0" destOrd="0" parTransId="{CA208F9A-20FE-49FF-BED6-3506187FFC89}" sibTransId="{5351C3EA-B0E8-4D42-AC99-5632060BEF2E}"/>
    <dgm:cxn modelId="{63C5F7F7-8C66-4C7B-9A56-4CB431EF6452}" type="presOf" srcId="{79DC3FA8-1079-4EE5-BF1E-0B5102F5306F}" destId="{6149EADB-74A2-4A1A-9028-51AF3BF15974}" srcOrd="0" destOrd="0" presId="urn:microsoft.com/office/officeart/2005/8/layout/hProcess9"/>
    <dgm:cxn modelId="{10AF3020-2BF3-420F-8E54-91EB7ECF5199}" type="presParOf" srcId="{EBD50164-AB57-4804-97B8-615966A8E9D7}" destId="{AD64608C-7831-42F6-AC8E-3E59FF2E5A1F}" srcOrd="0" destOrd="0" presId="urn:microsoft.com/office/officeart/2005/8/layout/hProcess9"/>
    <dgm:cxn modelId="{7263484C-00A3-4F93-8E9D-421B77B6BA53}" type="presParOf" srcId="{EBD50164-AB57-4804-97B8-615966A8E9D7}" destId="{110C7FDD-266C-4607-B488-CC6DEDD46D5D}" srcOrd="1" destOrd="0" presId="urn:microsoft.com/office/officeart/2005/8/layout/hProcess9"/>
    <dgm:cxn modelId="{DA1058A2-87B8-4CCE-BD4B-DB0996956711}" type="presParOf" srcId="{110C7FDD-266C-4607-B488-CC6DEDD46D5D}" destId="{2CCFA1C4-4791-4E79-86A0-D387FF5BE999}" srcOrd="0" destOrd="0" presId="urn:microsoft.com/office/officeart/2005/8/layout/hProcess9"/>
    <dgm:cxn modelId="{2DF9567C-7980-4486-BC00-26F84BD539D2}" type="presParOf" srcId="{110C7FDD-266C-4607-B488-CC6DEDD46D5D}" destId="{F3544645-D262-4C9D-AF7B-BA92917C49AC}" srcOrd="1" destOrd="0" presId="urn:microsoft.com/office/officeart/2005/8/layout/hProcess9"/>
    <dgm:cxn modelId="{217F2F4A-B3B3-4CD0-8C90-819E97C08CC9}" type="presParOf" srcId="{110C7FDD-266C-4607-B488-CC6DEDD46D5D}" destId="{6149EADB-74A2-4A1A-9028-51AF3BF15974}" srcOrd="2" destOrd="0" presId="urn:microsoft.com/office/officeart/2005/8/layout/hProcess9"/>
    <dgm:cxn modelId="{7FC41BAD-70B0-47D8-A12F-8E45B16C8893}" type="presParOf" srcId="{110C7FDD-266C-4607-B488-CC6DEDD46D5D}" destId="{F0B93168-8FD1-463A-AE22-DD24C9479E2A}" srcOrd="3" destOrd="0" presId="urn:microsoft.com/office/officeart/2005/8/layout/hProcess9"/>
    <dgm:cxn modelId="{4366427F-0924-4F2F-818A-CCAC712B0CF2}" type="presParOf" srcId="{110C7FDD-266C-4607-B488-CC6DEDD46D5D}" destId="{BC2224AA-80A0-4BA9-A60A-90C28283E702}" srcOrd="4" destOrd="0" presId="urn:microsoft.com/office/officeart/2005/8/layout/hProcess9"/>
    <dgm:cxn modelId="{79315F4F-087F-4F68-A077-6043BA8DE60E}" type="presParOf" srcId="{110C7FDD-266C-4607-B488-CC6DEDD46D5D}" destId="{67C4828D-1096-4C76-B390-690E527C32E7}" srcOrd="5" destOrd="0" presId="urn:microsoft.com/office/officeart/2005/8/layout/hProcess9"/>
    <dgm:cxn modelId="{27578458-1998-4C4C-97DE-27E9D1101D92}" type="presParOf" srcId="{110C7FDD-266C-4607-B488-CC6DEDD46D5D}" destId="{9D892209-841E-4414-9AC3-FC8F163DF27C}" srcOrd="6" destOrd="0" presId="urn:microsoft.com/office/officeart/2005/8/layout/hProcess9"/>
    <dgm:cxn modelId="{563EB06C-EB0E-4DDE-B7C4-373F59C70BA9}" type="presParOf" srcId="{110C7FDD-266C-4607-B488-CC6DEDD46D5D}" destId="{3E34A79E-9A52-4558-89C3-3EE10E3035C1}" srcOrd="7" destOrd="0" presId="urn:microsoft.com/office/officeart/2005/8/layout/hProcess9"/>
    <dgm:cxn modelId="{5745BCEA-F339-48AD-92F7-B548240E4825}" type="presParOf" srcId="{110C7FDD-266C-4607-B488-CC6DEDD46D5D}" destId="{53470564-0F58-457B-8579-92596AF298B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4608C-7831-42F6-AC8E-3E59FF2E5A1F}">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CFA1C4-4791-4E79-86A0-D387FF5BE999}">
      <dsp:nvSpPr>
        <dsp:cNvPr id="0" name=""/>
        <dsp:cNvSpPr/>
      </dsp:nvSpPr>
      <dsp:spPr>
        <a:xfrm>
          <a:off x="4621" y="1305401"/>
          <a:ext cx="2020453"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t>Attend Family Psychoeducational Workshop</a:t>
          </a:r>
        </a:p>
      </dsp:txBody>
      <dsp:txXfrm>
        <a:off x="89587" y="1390367"/>
        <a:ext cx="1850521" cy="1570603"/>
      </dsp:txXfrm>
    </dsp:sp>
    <dsp:sp modelId="{6149EADB-74A2-4A1A-9028-51AF3BF15974}">
      <dsp:nvSpPr>
        <dsp:cNvPr id="0" name=""/>
        <dsp:cNvSpPr/>
      </dsp:nvSpPr>
      <dsp:spPr>
        <a:xfrm>
          <a:off x="2126097" y="1305401"/>
          <a:ext cx="2020453"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a:latin typeface="Aptos Display" panose="02110004020202020204"/>
            </a:rPr>
            <a:t>Attend "Joining Sessions" with EASA Staff</a:t>
          </a:r>
          <a:endParaRPr lang="en-US" sz="1200" kern="1200"/>
        </a:p>
        <a:p>
          <a:pPr marL="0" lvl="0" algn="ctr" defTabSz="533400">
            <a:lnSpc>
              <a:spcPct val="90000"/>
            </a:lnSpc>
            <a:spcBef>
              <a:spcPct val="0"/>
            </a:spcBef>
            <a:spcAft>
              <a:spcPct val="35000"/>
            </a:spcAft>
            <a:buNone/>
          </a:pPr>
          <a:endParaRPr lang="en-US" sz="1200" kern="1200"/>
        </a:p>
      </dsp:txBody>
      <dsp:txXfrm>
        <a:off x="2211063" y="1390367"/>
        <a:ext cx="1850521" cy="1570603"/>
      </dsp:txXfrm>
    </dsp:sp>
    <dsp:sp modelId="{BC2224AA-80A0-4BA9-A60A-90C28283E702}">
      <dsp:nvSpPr>
        <dsp:cNvPr id="0" name=""/>
        <dsp:cNvSpPr/>
      </dsp:nvSpPr>
      <dsp:spPr>
        <a:xfrm>
          <a:off x="4247573" y="1305401"/>
          <a:ext cx="2020453"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110004020202020204"/>
            </a:rPr>
            <a:t>Attend First Group "Getting to Know You"</a:t>
          </a:r>
          <a:endParaRPr lang="en-US" sz="1200" kern="1200"/>
        </a:p>
      </dsp:txBody>
      <dsp:txXfrm>
        <a:off x="4332539" y="1390367"/>
        <a:ext cx="1850521" cy="1570603"/>
      </dsp:txXfrm>
    </dsp:sp>
    <dsp:sp modelId="{9D892209-841E-4414-9AC3-FC8F163DF27C}">
      <dsp:nvSpPr>
        <dsp:cNvPr id="0" name=""/>
        <dsp:cNvSpPr/>
      </dsp:nvSpPr>
      <dsp:spPr>
        <a:xfrm>
          <a:off x="6369049" y="1305401"/>
          <a:ext cx="2020453"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110004020202020204"/>
            </a:rPr>
            <a:t>Attend Second Group "How has mental health impacted your life" or "What brought you to EASA"</a:t>
          </a:r>
          <a:endParaRPr lang="en-US" sz="1200" kern="1200"/>
        </a:p>
      </dsp:txBody>
      <dsp:txXfrm>
        <a:off x="6454015" y="1390367"/>
        <a:ext cx="1850521" cy="1570603"/>
      </dsp:txXfrm>
    </dsp:sp>
    <dsp:sp modelId="{53470564-0F58-457B-8579-92596AF298BB}">
      <dsp:nvSpPr>
        <dsp:cNvPr id="0" name=""/>
        <dsp:cNvSpPr/>
      </dsp:nvSpPr>
      <dsp:spPr>
        <a:xfrm>
          <a:off x="8490525" y="1305401"/>
          <a:ext cx="2020453"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ptos Display" panose="02110004020202020204"/>
            </a:rPr>
            <a:t>Attend Third and Ongoing Structure Problem Solving Groups (Multi-Family Group or single-family sessions) for the duration of your time in the program*. New group members are welcomed as they enter the program. </a:t>
          </a:r>
        </a:p>
      </dsp:txBody>
      <dsp:txXfrm>
        <a:off x="8575491" y="1390367"/>
        <a:ext cx="1850521"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9C09D-A49F-4F8E-B9B0-74F7D2CC0D94}"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E9676-E2E2-463B-9B5D-116F23A79FC6}" type="slidenum">
              <a:rPr lang="en-US" smtClean="0"/>
              <a:t>‹#›</a:t>
            </a:fld>
            <a:endParaRPr lang="en-US"/>
          </a:p>
        </p:txBody>
      </p:sp>
    </p:spTree>
    <p:extLst>
      <p:ext uri="{BB962C8B-B14F-4D97-AF65-F5344CB8AC3E}">
        <p14:creationId xmlns:p14="http://schemas.microsoft.com/office/powerpoint/2010/main" val="2391263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2</a:t>
            </a:fld>
            <a:endParaRPr lang="en-US"/>
          </a:p>
        </p:txBody>
      </p:sp>
    </p:spTree>
    <p:extLst>
      <p:ext uri="{BB962C8B-B14F-4D97-AF65-F5344CB8AC3E}">
        <p14:creationId xmlns:p14="http://schemas.microsoft.com/office/powerpoint/2010/main" val="189031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Above the umbrella: all of the symptoms that “rain down” on top of those diagnoses</a:t>
            </a:r>
          </a:p>
        </p:txBody>
      </p:sp>
      <p:sp>
        <p:nvSpPr>
          <p:cNvPr id="4" name="Slide Number Placeholder 3"/>
          <p:cNvSpPr>
            <a:spLocks noGrp="1"/>
          </p:cNvSpPr>
          <p:nvPr>
            <p:ph type="sldNum" sz="quarter" idx="5"/>
          </p:nvPr>
        </p:nvSpPr>
        <p:spPr/>
        <p:txBody>
          <a:bodyPr/>
          <a:lstStyle/>
          <a:p>
            <a:fld id="{6F1E9676-E2E2-463B-9B5D-116F23A79FC6}" type="slidenum">
              <a:rPr lang="en-US" smtClean="0"/>
              <a:t>32</a:t>
            </a:fld>
            <a:endParaRPr lang="en-US"/>
          </a:p>
        </p:txBody>
      </p:sp>
    </p:spTree>
    <p:extLst>
      <p:ext uri="{BB962C8B-B14F-4D97-AF65-F5344CB8AC3E}">
        <p14:creationId xmlns:p14="http://schemas.microsoft.com/office/powerpoint/2010/main" val="1081229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Delusions are idiosyncratic beliefs or ideas about the world that are firmly maintained despite being contradicted by what is generally accepted as reality or rational argument</a:t>
            </a:r>
          </a:p>
        </p:txBody>
      </p:sp>
      <p:sp>
        <p:nvSpPr>
          <p:cNvPr id="4" name="Slide Number Placeholder 3"/>
          <p:cNvSpPr>
            <a:spLocks noGrp="1"/>
          </p:cNvSpPr>
          <p:nvPr>
            <p:ph type="sldNum" sz="quarter" idx="10"/>
          </p:nvPr>
        </p:nvSpPr>
        <p:spPr/>
        <p:txBody>
          <a:bodyPr/>
          <a:lstStyle/>
          <a:p>
            <a:fld id="{C0CA9A63-F693-6E45-8147-9B795D952B38}" type="slidenum">
              <a:rPr lang="en-US" smtClean="0"/>
              <a:t>36</a:t>
            </a:fld>
            <a:endParaRPr lang="en-US"/>
          </a:p>
        </p:txBody>
      </p:sp>
    </p:spTree>
    <p:extLst>
      <p:ext uri="{BB962C8B-B14F-4D97-AF65-F5344CB8AC3E}">
        <p14:creationId xmlns:p14="http://schemas.microsoft.com/office/powerpoint/2010/main" val="2053007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have to read every single item; choose a few that are the most important that you want to highlight for your specific audience</a:t>
            </a:r>
          </a:p>
        </p:txBody>
      </p:sp>
      <p:sp>
        <p:nvSpPr>
          <p:cNvPr id="4" name="Slide Number Placeholder 3"/>
          <p:cNvSpPr>
            <a:spLocks noGrp="1"/>
          </p:cNvSpPr>
          <p:nvPr>
            <p:ph type="sldNum" sz="quarter" idx="5"/>
          </p:nvPr>
        </p:nvSpPr>
        <p:spPr/>
        <p:txBody>
          <a:bodyPr/>
          <a:lstStyle/>
          <a:p>
            <a:fld id="{6F1E9676-E2E2-463B-9B5D-116F23A79FC6}" type="slidenum">
              <a:rPr lang="en-US" smtClean="0"/>
              <a:t>37</a:t>
            </a:fld>
            <a:endParaRPr lang="en-US"/>
          </a:p>
        </p:txBody>
      </p:sp>
    </p:spTree>
    <p:extLst>
      <p:ext uri="{BB962C8B-B14F-4D97-AF65-F5344CB8AC3E}">
        <p14:creationId xmlns:p14="http://schemas.microsoft.com/office/powerpoint/2010/main" val="1507605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Ensure you do not use shaming/blaming language, normalize misunderstandings and build hope and empathy</a:t>
            </a:r>
          </a:p>
        </p:txBody>
      </p:sp>
      <p:sp>
        <p:nvSpPr>
          <p:cNvPr id="4" name="Slide Number Placeholder 3"/>
          <p:cNvSpPr>
            <a:spLocks noGrp="1"/>
          </p:cNvSpPr>
          <p:nvPr>
            <p:ph type="sldNum" sz="quarter" idx="5"/>
          </p:nvPr>
        </p:nvSpPr>
        <p:spPr/>
        <p:txBody>
          <a:bodyPr/>
          <a:lstStyle/>
          <a:p>
            <a:fld id="{6F1E9676-E2E2-463B-9B5D-116F23A79FC6}" type="slidenum">
              <a:rPr lang="en-US" smtClean="0"/>
              <a:t>38</a:t>
            </a:fld>
            <a:endParaRPr lang="en-US"/>
          </a:p>
        </p:txBody>
      </p:sp>
    </p:spTree>
    <p:extLst>
      <p:ext uri="{BB962C8B-B14F-4D97-AF65-F5344CB8AC3E}">
        <p14:creationId xmlns:p14="http://schemas.microsoft.com/office/powerpoint/2010/main" val="2686759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everyone to write down questions they have about their specific circumstance, and explain you can review these in individual/family sessions. If they have general questions, this is a great time to discuss</a:t>
            </a:r>
          </a:p>
        </p:txBody>
      </p:sp>
      <p:sp>
        <p:nvSpPr>
          <p:cNvPr id="4" name="Slide Number Placeholder 3"/>
          <p:cNvSpPr>
            <a:spLocks noGrp="1"/>
          </p:cNvSpPr>
          <p:nvPr>
            <p:ph type="sldNum" sz="quarter" idx="5"/>
          </p:nvPr>
        </p:nvSpPr>
        <p:spPr/>
        <p:txBody>
          <a:bodyPr/>
          <a:lstStyle/>
          <a:p>
            <a:fld id="{6F1E9676-E2E2-463B-9B5D-116F23A79FC6}" type="slidenum">
              <a:rPr lang="en-US" smtClean="0"/>
              <a:t>52</a:t>
            </a:fld>
            <a:endParaRPr lang="en-US"/>
          </a:p>
        </p:txBody>
      </p:sp>
    </p:spTree>
    <p:extLst>
      <p:ext uri="{BB962C8B-B14F-4D97-AF65-F5344CB8AC3E}">
        <p14:creationId xmlns:p14="http://schemas.microsoft.com/office/powerpoint/2010/main" val="3585163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Specify first episode currently in acute episode</a:t>
            </a:r>
          </a:p>
        </p:txBody>
      </p:sp>
      <p:sp>
        <p:nvSpPr>
          <p:cNvPr id="4" name="Slide Number Placeholder 3"/>
          <p:cNvSpPr>
            <a:spLocks noGrp="1"/>
          </p:cNvSpPr>
          <p:nvPr>
            <p:ph type="sldNum" sz="quarter" idx="5"/>
          </p:nvPr>
        </p:nvSpPr>
        <p:spPr/>
        <p:txBody>
          <a:bodyPr/>
          <a:lstStyle/>
          <a:p>
            <a:fld id="{6B83F1C3-4FA3-4491-97F4-43CA9C8BDFDF}" type="slidenum">
              <a:rPr lang="en-US" smtClean="0"/>
              <a:t>57</a:t>
            </a:fld>
            <a:endParaRPr lang="en-US"/>
          </a:p>
        </p:txBody>
      </p:sp>
    </p:spTree>
    <p:extLst>
      <p:ext uri="{BB962C8B-B14F-4D97-AF65-F5344CB8AC3E}">
        <p14:creationId xmlns:p14="http://schemas.microsoft.com/office/powerpoint/2010/main" val="2744080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CA9A63-F693-6E45-8147-9B795D952B38}" type="slidenum">
              <a:rPr lang="en-US" smtClean="0"/>
              <a:t>58</a:t>
            </a:fld>
            <a:endParaRPr lang="en-US"/>
          </a:p>
        </p:txBody>
      </p:sp>
    </p:spTree>
    <p:extLst>
      <p:ext uri="{BB962C8B-B14F-4D97-AF65-F5344CB8AC3E}">
        <p14:creationId xmlns:p14="http://schemas.microsoft.com/office/powerpoint/2010/main" val="2723523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spend time here – focus on the “In Other Words…” slides</a:t>
            </a:r>
          </a:p>
        </p:txBody>
      </p:sp>
      <p:sp>
        <p:nvSpPr>
          <p:cNvPr id="4" name="Slide Number Placeholder 3"/>
          <p:cNvSpPr>
            <a:spLocks noGrp="1"/>
          </p:cNvSpPr>
          <p:nvPr>
            <p:ph type="sldNum" sz="quarter" idx="5"/>
          </p:nvPr>
        </p:nvSpPr>
        <p:spPr/>
        <p:txBody>
          <a:bodyPr/>
          <a:lstStyle/>
          <a:p>
            <a:fld id="{6F1E9676-E2E2-463B-9B5D-116F23A79FC6}" type="slidenum">
              <a:rPr lang="en-US" smtClean="0"/>
              <a:t>60</a:t>
            </a:fld>
            <a:endParaRPr lang="en-US"/>
          </a:p>
        </p:txBody>
      </p:sp>
    </p:spTree>
    <p:extLst>
      <p:ext uri="{BB962C8B-B14F-4D97-AF65-F5344CB8AC3E}">
        <p14:creationId xmlns:p14="http://schemas.microsoft.com/office/powerpoint/2010/main" val="763219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CA9A63-F693-6E45-8147-9B795D952B38}" type="slidenum">
              <a:rPr lang="en-US" smtClean="0"/>
              <a:t>62</a:t>
            </a:fld>
            <a:endParaRPr lang="en-US"/>
          </a:p>
        </p:txBody>
      </p:sp>
    </p:spTree>
    <p:extLst>
      <p:ext uri="{BB962C8B-B14F-4D97-AF65-F5344CB8AC3E}">
        <p14:creationId xmlns:p14="http://schemas.microsoft.com/office/powerpoint/2010/main" val="1741631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E79D8-CE1C-E5B7-0526-84437B766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2923E-0369-1951-A5A1-58A5E5527D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442BF-2541-2114-9F42-86CB012E25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6BEA2D-4C7C-4715-661C-3541883045E7}"/>
              </a:ext>
            </a:extLst>
          </p:cNvPr>
          <p:cNvSpPr>
            <a:spLocks noGrp="1"/>
          </p:cNvSpPr>
          <p:nvPr>
            <p:ph type="sldNum" sz="quarter" idx="5"/>
          </p:nvPr>
        </p:nvSpPr>
        <p:spPr/>
        <p:txBody>
          <a:bodyPr/>
          <a:lstStyle/>
          <a:p>
            <a:fld id="{6F1E9676-E2E2-463B-9B5D-116F23A79FC6}" type="slidenum">
              <a:rPr lang="en-US" smtClean="0"/>
              <a:t>67</a:t>
            </a:fld>
            <a:endParaRPr lang="en-US"/>
          </a:p>
        </p:txBody>
      </p:sp>
    </p:spTree>
    <p:extLst>
      <p:ext uri="{BB962C8B-B14F-4D97-AF65-F5344CB8AC3E}">
        <p14:creationId xmlns:p14="http://schemas.microsoft.com/office/powerpoint/2010/main" val="3188181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6</a:t>
            </a:fld>
            <a:endParaRPr lang="en-US"/>
          </a:p>
        </p:txBody>
      </p:sp>
    </p:spTree>
    <p:extLst>
      <p:ext uri="{BB962C8B-B14F-4D97-AF65-F5344CB8AC3E}">
        <p14:creationId xmlns:p14="http://schemas.microsoft.com/office/powerpoint/2010/main" val="285051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PRESENTER NOTE: Be sure to highlight that the level of recovery is different for everyone, so the “recovery” line may even meet the same level of “premorbid”</a:t>
            </a:r>
          </a:p>
        </p:txBody>
      </p:sp>
      <p:sp>
        <p:nvSpPr>
          <p:cNvPr id="4" name="Slide Number Placeholder 3"/>
          <p:cNvSpPr>
            <a:spLocks noGrp="1"/>
          </p:cNvSpPr>
          <p:nvPr>
            <p:ph type="sldNum" sz="quarter" idx="5"/>
          </p:nvPr>
        </p:nvSpPr>
        <p:spPr/>
        <p:txBody>
          <a:bodyPr/>
          <a:lstStyle/>
          <a:p>
            <a:fld id="{6F1E9676-E2E2-463B-9B5D-116F23A79FC6}" type="slidenum">
              <a:rPr lang="en-US" smtClean="0"/>
              <a:t>69</a:t>
            </a:fld>
            <a:endParaRPr lang="en-US"/>
          </a:p>
        </p:txBody>
      </p:sp>
    </p:spTree>
    <p:extLst>
      <p:ext uri="{BB962C8B-B14F-4D97-AF65-F5344CB8AC3E}">
        <p14:creationId xmlns:p14="http://schemas.microsoft.com/office/powerpoint/2010/main" val="1235935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longer video, cut if needed</a:t>
            </a:r>
          </a:p>
        </p:txBody>
      </p:sp>
      <p:sp>
        <p:nvSpPr>
          <p:cNvPr id="4" name="Slide Number Placeholder 3"/>
          <p:cNvSpPr>
            <a:spLocks noGrp="1"/>
          </p:cNvSpPr>
          <p:nvPr>
            <p:ph type="sldNum" sz="quarter" idx="5"/>
          </p:nvPr>
        </p:nvSpPr>
        <p:spPr/>
        <p:txBody>
          <a:bodyPr/>
          <a:lstStyle/>
          <a:p>
            <a:fld id="{6F1E9676-E2E2-463B-9B5D-116F23A79FC6}" type="slidenum">
              <a:rPr lang="en-US" smtClean="0"/>
              <a:t>73</a:t>
            </a:fld>
            <a:endParaRPr lang="en-US"/>
          </a:p>
        </p:txBody>
      </p:sp>
    </p:spTree>
    <p:extLst>
      <p:ext uri="{BB962C8B-B14F-4D97-AF65-F5344CB8AC3E}">
        <p14:creationId xmlns:p14="http://schemas.microsoft.com/office/powerpoint/2010/main" val="3601043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notes: cater to your audience, focus on what’s relevant to your group</a:t>
            </a:r>
          </a:p>
        </p:txBody>
      </p:sp>
      <p:sp>
        <p:nvSpPr>
          <p:cNvPr id="4" name="Slide Number Placeholder 3"/>
          <p:cNvSpPr>
            <a:spLocks noGrp="1"/>
          </p:cNvSpPr>
          <p:nvPr>
            <p:ph type="sldNum" sz="quarter" idx="5"/>
          </p:nvPr>
        </p:nvSpPr>
        <p:spPr/>
        <p:txBody>
          <a:bodyPr/>
          <a:lstStyle/>
          <a:p>
            <a:fld id="{6F1E9676-E2E2-463B-9B5D-116F23A79FC6}" type="slidenum">
              <a:rPr lang="en-US" smtClean="0"/>
              <a:t>75</a:t>
            </a:fld>
            <a:endParaRPr lang="en-US"/>
          </a:p>
        </p:txBody>
      </p:sp>
    </p:spTree>
    <p:extLst>
      <p:ext uri="{BB962C8B-B14F-4D97-AF65-F5344CB8AC3E}">
        <p14:creationId xmlns:p14="http://schemas.microsoft.com/office/powerpoint/2010/main" val="578417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76</a:t>
            </a:fld>
            <a:endParaRPr lang="en-US"/>
          </a:p>
        </p:txBody>
      </p:sp>
    </p:spTree>
    <p:extLst>
      <p:ext uri="{BB962C8B-B14F-4D97-AF65-F5344CB8AC3E}">
        <p14:creationId xmlns:p14="http://schemas.microsoft.com/office/powerpoint/2010/main" val="3626269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80</a:t>
            </a:fld>
            <a:endParaRPr lang="en-US"/>
          </a:p>
        </p:txBody>
      </p:sp>
    </p:spTree>
    <p:extLst>
      <p:ext uri="{BB962C8B-B14F-4D97-AF65-F5344CB8AC3E}">
        <p14:creationId xmlns:p14="http://schemas.microsoft.com/office/powerpoint/2010/main" val="23523229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Edit any slides to reflect the services offered on your team</a:t>
            </a:r>
          </a:p>
        </p:txBody>
      </p:sp>
      <p:sp>
        <p:nvSpPr>
          <p:cNvPr id="4" name="Slide Number Placeholder 3"/>
          <p:cNvSpPr>
            <a:spLocks noGrp="1"/>
          </p:cNvSpPr>
          <p:nvPr>
            <p:ph type="sldNum" sz="quarter" idx="5"/>
          </p:nvPr>
        </p:nvSpPr>
        <p:spPr/>
        <p:txBody>
          <a:bodyPr/>
          <a:lstStyle/>
          <a:p>
            <a:fld id="{6F1E9676-E2E2-463B-9B5D-116F23A79FC6}" type="slidenum">
              <a:rPr lang="en-US" smtClean="0"/>
              <a:t>88</a:t>
            </a:fld>
            <a:endParaRPr lang="en-US"/>
          </a:p>
        </p:txBody>
      </p:sp>
    </p:spTree>
    <p:extLst>
      <p:ext uri="{BB962C8B-B14F-4D97-AF65-F5344CB8AC3E}">
        <p14:creationId xmlns:p14="http://schemas.microsoft.com/office/powerpoint/2010/main" val="13756423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0694A-E6E6-ACA6-FC31-DE7F95E5C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67E05-1186-A396-D7C0-1142688FF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55303-99E9-5540-1633-DEF959BCED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1C1B5A-9733-F2EA-A485-2812C6EF2E04}"/>
              </a:ext>
            </a:extLst>
          </p:cNvPr>
          <p:cNvSpPr>
            <a:spLocks noGrp="1"/>
          </p:cNvSpPr>
          <p:nvPr>
            <p:ph type="sldNum" sz="quarter" idx="5"/>
          </p:nvPr>
        </p:nvSpPr>
        <p:spPr/>
        <p:txBody>
          <a:bodyPr/>
          <a:lstStyle/>
          <a:p>
            <a:fld id="{6F1E9676-E2E2-463B-9B5D-116F23A79FC6}" type="slidenum">
              <a:rPr lang="en-US" smtClean="0"/>
              <a:t>90</a:t>
            </a:fld>
            <a:endParaRPr lang="en-US"/>
          </a:p>
        </p:txBody>
      </p:sp>
    </p:spTree>
    <p:extLst>
      <p:ext uri="{BB962C8B-B14F-4D97-AF65-F5344CB8AC3E}">
        <p14:creationId xmlns:p14="http://schemas.microsoft.com/office/powerpoint/2010/main" val="1591003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feel like you have to go into detail about what each of these forms are, but give a general overview of what they are and how they can help recovery</a:t>
            </a:r>
          </a:p>
        </p:txBody>
      </p:sp>
      <p:sp>
        <p:nvSpPr>
          <p:cNvPr id="4" name="Slide Number Placeholder 3"/>
          <p:cNvSpPr>
            <a:spLocks noGrp="1"/>
          </p:cNvSpPr>
          <p:nvPr>
            <p:ph type="sldNum" sz="quarter" idx="5"/>
          </p:nvPr>
        </p:nvSpPr>
        <p:spPr/>
        <p:txBody>
          <a:bodyPr/>
          <a:lstStyle/>
          <a:p>
            <a:fld id="{6F1E9676-E2E2-463B-9B5D-116F23A79FC6}" type="slidenum">
              <a:rPr lang="en-US" smtClean="0"/>
              <a:t>91</a:t>
            </a:fld>
            <a:endParaRPr lang="en-US"/>
          </a:p>
        </p:txBody>
      </p:sp>
    </p:spTree>
    <p:extLst>
      <p:ext uri="{BB962C8B-B14F-4D97-AF65-F5344CB8AC3E}">
        <p14:creationId xmlns:p14="http://schemas.microsoft.com/office/powerpoint/2010/main" val="2380930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92</a:t>
            </a:fld>
            <a:endParaRPr lang="en-US"/>
          </a:p>
        </p:txBody>
      </p:sp>
    </p:spTree>
    <p:extLst>
      <p:ext uri="{BB962C8B-B14F-4D97-AF65-F5344CB8AC3E}">
        <p14:creationId xmlns:p14="http://schemas.microsoft.com/office/powerpoint/2010/main" val="506742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7A320-2EE7-15E6-E508-ED6183C6C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15901-DF15-9501-E2E8-9714952B4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4E463-5315-3335-E2D3-8927BCCC41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178A8B-F10C-7938-94EE-70AE923695D8}"/>
              </a:ext>
            </a:extLst>
          </p:cNvPr>
          <p:cNvSpPr>
            <a:spLocks noGrp="1"/>
          </p:cNvSpPr>
          <p:nvPr>
            <p:ph type="sldNum" sz="quarter" idx="5"/>
          </p:nvPr>
        </p:nvSpPr>
        <p:spPr/>
        <p:txBody>
          <a:bodyPr/>
          <a:lstStyle/>
          <a:p>
            <a:fld id="{6F1E9676-E2E2-463B-9B5D-116F23A79FC6}" type="slidenum">
              <a:rPr lang="en-US" smtClean="0"/>
              <a:t>94</a:t>
            </a:fld>
            <a:endParaRPr lang="en-US"/>
          </a:p>
        </p:txBody>
      </p:sp>
    </p:spTree>
    <p:extLst>
      <p:ext uri="{BB962C8B-B14F-4D97-AF65-F5344CB8AC3E}">
        <p14:creationId xmlns:p14="http://schemas.microsoft.com/office/powerpoint/2010/main" val="1541751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051A5EC-1713-B03B-845D-84A5BDDDA3CB}"/>
            </a:ext>
          </a:extLst>
        </p:cNvPr>
        <p:cNvGrpSpPr/>
        <p:nvPr/>
      </p:nvGrpSpPr>
      <p:grpSpPr>
        <a:xfrm>
          <a:off x="0" y="0"/>
          <a:ext cx="0" cy="0"/>
          <a:chOff x="0" y="0"/>
          <a:chExt cx="0" cy="0"/>
        </a:xfrm>
      </p:grpSpPr>
      <p:sp>
        <p:nvSpPr>
          <p:cNvPr id="108" name="Google Shape;108;p2:notes">
            <a:extLst>
              <a:ext uri="{FF2B5EF4-FFF2-40B4-BE49-F238E27FC236}">
                <a16:creationId xmlns:a16="http://schemas.microsoft.com/office/drawing/2014/main" id="{626122A6-1D0E-16E9-900C-DF56750D11AD}"/>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09" name="Google Shape;109;p2:notes">
            <a:extLst>
              <a:ext uri="{FF2B5EF4-FFF2-40B4-BE49-F238E27FC236}">
                <a16:creationId xmlns:a16="http://schemas.microsoft.com/office/drawing/2014/main" id="{CDB452D8-6A4B-B3ED-1A38-653764310499}"/>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4995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A4984-555D-4722-858F-B8FBCBF69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C3904-5ABF-0B70-C2EC-754CE6C33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CEACE-99A9-619F-15CB-1587351EEBB4}"/>
              </a:ext>
            </a:extLst>
          </p:cNvPr>
          <p:cNvSpPr>
            <a:spLocks noGrp="1"/>
          </p:cNvSpPr>
          <p:nvPr>
            <p:ph type="body" idx="1"/>
          </p:nvPr>
        </p:nvSpPr>
        <p:spPr/>
        <p:txBody>
          <a:bodyPr/>
          <a:lstStyle/>
          <a:p>
            <a:r>
              <a:rPr lang="en-US"/>
              <a:t>Don’t feel like you have to go into detail about what each of these forms are, but give a general overview of what they are and how they can help recovery</a:t>
            </a:r>
          </a:p>
        </p:txBody>
      </p:sp>
      <p:sp>
        <p:nvSpPr>
          <p:cNvPr id="4" name="Slide Number Placeholder 3">
            <a:extLst>
              <a:ext uri="{FF2B5EF4-FFF2-40B4-BE49-F238E27FC236}">
                <a16:creationId xmlns:a16="http://schemas.microsoft.com/office/drawing/2014/main" id="{C3857825-AE49-39E6-2DDE-085309921F2F}"/>
              </a:ext>
            </a:extLst>
          </p:cNvPr>
          <p:cNvSpPr>
            <a:spLocks noGrp="1"/>
          </p:cNvSpPr>
          <p:nvPr>
            <p:ph type="sldNum" sz="quarter" idx="5"/>
          </p:nvPr>
        </p:nvSpPr>
        <p:spPr/>
        <p:txBody>
          <a:bodyPr/>
          <a:lstStyle/>
          <a:p>
            <a:fld id="{6F1E9676-E2E2-463B-9B5D-116F23A79FC6}" type="slidenum">
              <a:rPr lang="en-US" smtClean="0"/>
              <a:t>95</a:t>
            </a:fld>
            <a:endParaRPr lang="en-US"/>
          </a:p>
        </p:txBody>
      </p:sp>
    </p:spTree>
    <p:extLst>
      <p:ext uri="{BB962C8B-B14F-4D97-AF65-F5344CB8AC3E}">
        <p14:creationId xmlns:p14="http://schemas.microsoft.com/office/powerpoint/2010/main" val="1273232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B080A-DEB2-B990-D0DC-60817E5C5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1BDA0-8086-EB35-3330-81B98658A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E4511-BAA3-2DAC-F697-D4A07B1D8973}"/>
              </a:ext>
            </a:extLst>
          </p:cNvPr>
          <p:cNvSpPr>
            <a:spLocks noGrp="1"/>
          </p:cNvSpPr>
          <p:nvPr>
            <p:ph type="body" idx="1"/>
          </p:nvPr>
        </p:nvSpPr>
        <p:spPr/>
        <p:txBody>
          <a:bodyPr/>
          <a:lstStyle/>
          <a:p>
            <a:r>
              <a:rPr lang="en-US"/>
              <a:t>Don’t feel like you have to go into detail about what each of these forms are, but give a general overview of what they are and how they can help recovery</a:t>
            </a:r>
          </a:p>
        </p:txBody>
      </p:sp>
      <p:sp>
        <p:nvSpPr>
          <p:cNvPr id="4" name="Slide Number Placeholder 3">
            <a:extLst>
              <a:ext uri="{FF2B5EF4-FFF2-40B4-BE49-F238E27FC236}">
                <a16:creationId xmlns:a16="http://schemas.microsoft.com/office/drawing/2014/main" id="{8BBC79F0-F744-33D1-4E80-28CF66B0AA3B}"/>
              </a:ext>
            </a:extLst>
          </p:cNvPr>
          <p:cNvSpPr>
            <a:spLocks noGrp="1"/>
          </p:cNvSpPr>
          <p:nvPr>
            <p:ph type="sldNum" sz="quarter" idx="5"/>
          </p:nvPr>
        </p:nvSpPr>
        <p:spPr/>
        <p:txBody>
          <a:bodyPr/>
          <a:lstStyle/>
          <a:p>
            <a:fld id="{6F1E9676-E2E2-463B-9B5D-116F23A79FC6}" type="slidenum">
              <a:rPr lang="en-US" smtClean="0"/>
              <a:t>96</a:t>
            </a:fld>
            <a:endParaRPr lang="en-US"/>
          </a:p>
        </p:txBody>
      </p:sp>
    </p:spTree>
    <p:extLst>
      <p:ext uri="{BB962C8B-B14F-4D97-AF65-F5344CB8AC3E}">
        <p14:creationId xmlns:p14="http://schemas.microsoft.com/office/powerpoint/2010/main" val="3297891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7A577-5A27-24A1-4D54-8DD3DE8B0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8A375-3F1A-2121-321F-1394873C6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91CE6-CA81-5F64-9501-E64C10FC16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5C926D-29E5-6FE1-5B01-70EBF1F6502E}"/>
              </a:ext>
            </a:extLst>
          </p:cNvPr>
          <p:cNvSpPr>
            <a:spLocks noGrp="1"/>
          </p:cNvSpPr>
          <p:nvPr>
            <p:ph type="sldNum" sz="quarter" idx="5"/>
          </p:nvPr>
        </p:nvSpPr>
        <p:spPr/>
        <p:txBody>
          <a:bodyPr/>
          <a:lstStyle/>
          <a:p>
            <a:fld id="{6F1E9676-E2E2-463B-9B5D-116F23A79FC6}" type="slidenum">
              <a:rPr lang="en-US" smtClean="0"/>
              <a:t>97</a:t>
            </a:fld>
            <a:endParaRPr lang="en-US"/>
          </a:p>
        </p:txBody>
      </p:sp>
    </p:spTree>
    <p:extLst>
      <p:ext uri="{BB962C8B-B14F-4D97-AF65-F5344CB8AC3E}">
        <p14:creationId xmlns:p14="http://schemas.microsoft.com/office/powerpoint/2010/main" val="2857373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1D41B-D136-2439-3F58-79161AFC9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5A0ED-9B48-8514-6975-B5171C762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AB526-C31D-4C01-D9F9-F6475343C294}"/>
              </a:ext>
            </a:extLst>
          </p:cNvPr>
          <p:cNvSpPr>
            <a:spLocks noGrp="1"/>
          </p:cNvSpPr>
          <p:nvPr>
            <p:ph type="body" idx="1"/>
          </p:nvPr>
        </p:nvSpPr>
        <p:spPr/>
        <p:txBody>
          <a:bodyPr/>
          <a:lstStyle/>
          <a:p>
            <a:r>
              <a:rPr lang="en-US"/>
              <a:t>Don’t feel like you have to go into detail about what each of these forms are, but give a general overview of what they are and how they can help recovery</a:t>
            </a:r>
          </a:p>
        </p:txBody>
      </p:sp>
      <p:sp>
        <p:nvSpPr>
          <p:cNvPr id="4" name="Slide Number Placeholder 3">
            <a:extLst>
              <a:ext uri="{FF2B5EF4-FFF2-40B4-BE49-F238E27FC236}">
                <a16:creationId xmlns:a16="http://schemas.microsoft.com/office/drawing/2014/main" id="{A89EF9ED-33B1-C57F-AE2C-C030806C585C}"/>
              </a:ext>
            </a:extLst>
          </p:cNvPr>
          <p:cNvSpPr>
            <a:spLocks noGrp="1"/>
          </p:cNvSpPr>
          <p:nvPr>
            <p:ph type="sldNum" sz="quarter" idx="5"/>
          </p:nvPr>
        </p:nvSpPr>
        <p:spPr/>
        <p:txBody>
          <a:bodyPr/>
          <a:lstStyle/>
          <a:p>
            <a:fld id="{6F1E9676-E2E2-463B-9B5D-116F23A79FC6}" type="slidenum">
              <a:rPr lang="en-US" smtClean="0"/>
              <a:t>98</a:t>
            </a:fld>
            <a:endParaRPr lang="en-US"/>
          </a:p>
        </p:txBody>
      </p:sp>
    </p:spTree>
    <p:extLst>
      <p:ext uri="{BB962C8B-B14F-4D97-AF65-F5344CB8AC3E}">
        <p14:creationId xmlns:p14="http://schemas.microsoft.com/office/powerpoint/2010/main" val="2183666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0D99E-8847-A878-D549-9CBD1860A5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29176-7ABA-2D99-0F2D-809A3188A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A9B8D8-506B-551F-71C3-D7D8413AC8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EF0656-03A3-79B6-B6CD-3C701745E4CC}"/>
              </a:ext>
            </a:extLst>
          </p:cNvPr>
          <p:cNvSpPr>
            <a:spLocks noGrp="1"/>
          </p:cNvSpPr>
          <p:nvPr>
            <p:ph type="sldNum" sz="quarter" idx="5"/>
          </p:nvPr>
        </p:nvSpPr>
        <p:spPr/>
        <p:txBody>
          <a:bodyPr/>
          <a:lstStyle/>
          <a:p>
            <a:fld id="{6F1E9676-E2E2-463B-9B5D-116F23A79FC6}" type="slidenum">
              <a:rPr lang="en-US" smtClean="0"/>
              <a:t>99</a:t>
            </a:fld>
            <a:endParaRPr lang="en-US"/>
          </a:p>
        </p:txBody>
      </p:sp>
    </p:spTree>
    <p:extLst>
      <p:ext uri="{BB962C8B-B14F-4D97-AF65-F5344CB8AC3E}">
        <p14:creationId xmlns:p14="http://schemas.microsoft.com/office/powerpoint/2010/main" val="443975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A57C5-60E6-CB41-131A-E6E875FF7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E57C8-3C64-42CA-B364-009D309A5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9E0C4D-2B80-1200-1D36-61B3CA92210F}"/>
              </a:ext>
            </a:extLst>
          </p:cNvPr>
          <p:cNvSpPr>
            <a:spLocks noGrp="1"/>
          </p:cNvSpPr>
          <p:nvPr>
            <p:ph type="body" idx="1"/>
          </p:nvPr>
        </p:nvSpPr>
        <p:spPr/>
        <p:txBody>
          <a:bodyPr/>
          <a:lstStyle/>
          <a:p>
            <a:r>
              <a:rPr lang="en-US"/>
              <a:t>Keep this section positive and as light as possible. Highlight that crises are not personal failures, and are more likely to be avoided with high engagement in treatment and collaboration with the team</a:t>
            </a:r>
          </a:p>
        </p:txBody>
      </p:sp>
      <p:sp>
        <p:nvSpPr>
          <p:cNvPr id="4" name="Slide Number Placeholder 3">
            <a:extLst>
              <a:ext uri="{FF2B5EF4-FFF2-40B4-BE49-F238E27FC236}">
                <a16:creationId xmlns:a16="http://schemas.microsoft.com/office/drawing/2014/main" id="{77D5E65D-90CD-CC1C-247F-78C105C70EF1}"/>
              </a:ext>
            </a:extLst>
          </p:cNvPr>
          <p:cNvSpPr>
            <a:spLocks noGrp="1"/>
          </p:cNvSpPr>
          <p:nvPr>
            <p:ph type="sldNum" sz="quarter" idx="5"/>
          </p:nvPr>
        </p:nvSpPr>
        <p:spPr/>
        <p:txBody>
          <a:bodyPr/>
          <a:lstStyle/>
          <a:p>
            <a:fld id="{6F1E9676-E2E2-463B-9B5D-116F23A79FC6}" type="slidenum">
              <a:rPr lang="en-US" smtClean="0"/>
              <a:t>101</a:t>
            </a:fld>
            <a:endParaRPr lang="en-US"/>
          </a:p>
        </p:txBody>
      </p:sp>
    </p:spTree>
    <p:extLst>
      <p:ext uri="{BB962C8B-B14F-4D97-AF65-F5344CB8AC3E}">
        <p14:creationId xmlns:p14="http://schemas.microsoft.com/office/powerpoint/2010/main" val="36611257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Ensure this reflects the laws in your state</a:t>
            </a:r>
          </a:p>
        </p:txBody>
      </p:sp>
      <p:sp>
        <p:nvSpPr>
          <p:cNvPr id="4" name="Slide Number Placeholder 3"/>
          <p:cNvSpPr>
            <a:spLocks noGrp="1"/>
          </p:cNvSpPr>
          <p:nvPr>
            <p:ph type="sldNum" sz="quarter" idx="5"/>
          </p:nvPr>
        </p:nvSpPr>
        <p:spPr/>
        <p:txBody>
          <a:bodyPr/>
          <a:lstStyle/>
          <a:p>
            <a:fld id="{6F1E9676-E2E2-463B-9B5D-116F23A79FC6}" type="slidenum">
              <a:rPr lang="en-US" smtClean="0"/>
              <a:t>110</a:t>
            </a:fld>
            <a:endParaRPr lang="en-US"/>
          </a:p>
        </p:txBody>
      </p:sp>
    </p:spTree>
    <p:extLst>
      <p:ext uri="{BB962C8B-B14F-4D97-AF65-F5344CB8AC3E}">
        <p14:creationId xmlns:p14="http://schemas.microsoft.com/office/powerpoint/2010/main" val="28097630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Scenario cards can be found at the end of this </a:t>
            </a:r>
            <a:r>
              <a:rPr lang="en-US" err="1"/>
              <a:t>powerpoint</a:t>
            </a:r>
            <a:r>
              <a:rPr lang="en-US"/>
              <a:t> – print that slide out, cut each scenario out, and use those to pass around.</a:t>
            </a:r>
          </a:p>
        </p:txBody>
      </p:sp>
      <p:sp>
        <p:nvSpPr>
          <p:cNvPr id="4" name="Slide Number Placeholder 3"/>
          <p:cNvSpPr>
            <a:spLocks noGrp="1"/>
          </p:cNvSpPr>
          <p:nvPr>
            <p:ph type="sldNum" sz="quarter" idx="5"/>
          </p:nvPr>
        </p:nvSpPr>
        <p:spPr/>
        <p:txBody>
          <a:bodyPr/>
          <a:lstStyle/>
          <a:p>
            <a:fld id="{6F1E9676-E2E2-463B-9B5D-116F23A79FC6}" type="slidenum">
              <a:rPr lang="en-US" smtClean="0"/>
              <a:t>120</a:t>
            </a:fld>
            <a:endParaRPr lang="en-US"/>
          </a:p>
        </p:txBody>
      </p:sp>
    </p:spTree>
    <p:extLst>
      <p:ext uri="{BB962C8B-B14F-4D97-AF65-F5344CB8AC3E}">
        <p14:creationId xmlns:p14="http://schemas.microsoft.com/office/powerpoint/2010/main" val="38846990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a:solidFill>
                  <a:srgbClr val="0A0A0A"/>
                </a:solidFill>
                <a:highlight>
                  <a:srgbClr val="FFFFFF"/>
                </a:highlight>
                <a:ea typeface="+mn-lt"/>
                <a:cs typeface="+mn-lt"/>
              </a:rPr>
              <a:t>PRESENTERS: Ask group to brainstorm techniques they use to cope with symptoms.  Then connect their ideas to this list.</a:t>
            </a:r>
          </a:p>
          <a:p>
            <a:endParaRPr lang="en-US" sz="1200">
              <a:highlight>
                <a:srgbClr val="FFFFFF"/>
              </a:highlight>
            </a:endParaRPr>
          </a:p>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139</a:t>
            </a:fld>
            <a:endParaRPr lang="en-US"/>
          </a:p>
        </p:txBody>
      </p:sp>
    </p:spTree>
    <p:extLst>
      <p:ext uri="{BB962C8B-B14F-4D97-AF65-F5344CB8AC3E}">
        <p14:creationId xmlns:p14="http://schemas.microsoft.com/office/powerpoint/2010/main" val="2938766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E123FD7-1534-FC6C-6BA5-DE973CFD37BE}"/>
            </a:ext>
          </a:extLst>
        </p:cNvPr>
        <p:cNvGrpSpPr/>
        <p:nvPr/>
      </p:nvGrpSpPr>
      <p:grpSpPr>
        <a:xfrm>
          <a:off x="0" y="0"/>
          <a:ext cx="0" cy="0"/>
          <a:chOff x="0" y="0"/>
          <a:chExt cx="0" cy="0"/>
        </a:xfrm>
      </p:grpSpPr>
      <p:sp>
        <p:nvSpPr>
          <p:cNvPr id="108" name="Google Shape;108;p2:notes">
            <a:extLst>
              <a:ext uri="{FF2B5EF4-FFF2-40B4-BE49-F238E27FC236}">
                <a16:creationId xmlns:a16="http://schemas.microsoft.com/office/drawing/2014/main" id="{EF1F7534-DEEF-F0F7-B8CA-0B30465159AC}"/>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09" name="Google Shape;109;p2:notes">
            <a:extLst>
              <a:ext uri="{FF2B5EF4-FFF2-40B4-BE49-F238E27FC236}">
                <a16:creationId xmlns:a16="http://schemas.microsoft.com/office/drawing/2014/main" id="{CD40100D-8EC8-6A1C-FF7E-AA56BE386993}"/>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30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F8115CD-067E-4DEC-E65E-AD6249459E9F}"/>
            </a:ext>
          </a:extLst>
        </p:cNvPr>
        <p:cNvGrpSpPr/>
        <p:nvPr/>
      </p:nvGrpSpPr>
      <p:grpSpPr>
        <a:xfrm>
          <a:off x="0" y="0"/>
          <a:ext cx="0" cy="0"/>
          <a:chOff x="0" y="0"/>
          <a:chExt cx="0" cy="0"/>
        </a:xfrm>
      </p:grpSpPr>
      <p:sp>
        <p:nvSpPr>
          <p:cNvPr id="108" name="Google Shape;108;p2:notes">
            <a:extLst>
              <a:ext uri="{FF2B5EF4-FFF2-40B4-BE49-F238E27FC236}">
                <a16:creationId xmlns:a16="http://schemas.microsoft.com/office/drawing/2014/main" id="{FE85631A-B3D7-FA99-6E2D-830C9750F920}"/>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09" name="Google Shape;109;p2:notes">
            <a:extLst>
              <a:ext uri="{FF2B5EF4-FFF2-40B4-BE49-F238E27FC236}">
                <a16:creationId xmlns:a16="http://schemas.microsoft.com/office/drawing/2014/main" id="{2BFCFE43-9BA7-0CD4-8D19-C5EB54BB0525}"/>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4922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DF1437C-75F1-1F4B-2FFB-8281D8B7C936}"/>
            </a:ext>
          </a:extLst>
        </p:cNvPr>
        <p:cNvGrpSpPr/>
        <p:nvPr/>
      </p:nvGrpSpPr>
      <p:grpSpPr>
        <a:xfrm>
          <a:off x="0" y="0"/>
          <a:ext cx="0" cy="0"/>
          <a:chOff x="0" y="0"/>
          <a:chExt cx="0" cy="0"/>
        </a:xfrm>
      </p:grpSpPr>
      <p:sp>
        <p:nvSpPr>
          <p:cNvPr id="108" name="Google Shape;108;p2:notes">
            <a:extLst>
              <a:ext uri="{FF2B5EF4-FFF2-40B4-BE49-F238E27FC236}">
                <a16:creationId xmlns:a16="http://schemas.microsoft.com/office/drawing/2014/main" id="{098DD024-6EC1-4472-25F4-1784A1152A8A}"/>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09" name="Google Shape;109;p2:notes">
            <a:extLst>
              <a:ext uri="{FF2B5EF4-FFF2-40B4-BE49-F238E27FC236}">
                <a16:creationId xmlns:a16="http://schemas.microsoft.com/office/drawing/2014/main" id="{3878EBA5-A85D-BD0F-4FAF-743D4BDD67FA}"/>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8905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5677C53B-E67F-9440-C441-283D9507B21B}"/>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0DDD4A95-218C-59B4-FA47-1457FD13C83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0" name="Google Shape;90;p1:notes">
            <a:extLst>
              <a:ext uri="{FF2B5EF4-FFF2-40B4-BE49-F238E27FC236}">
                <a16:creationId xmlns:a16="http://schemas.microsoft.com/office/drawing/2014/main" id="{326B47AE-2958-594E-7435-13C11343D8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3975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28</a:t>
            </a:fld>
            <a:endParaRPr lang="en-US"/>
          </a:p>
        </p:txBody>
      </p:sp>
    </p:spTree>
    <p:extLst>
      <p:ext uri="{BB962C8B-B14F-4D97-AF65-F5344CB8AC3E}">
        <p14:creationId xmlns:p14="http://schemas.microsoft.com/office/powerpoint/2010/main" val="2812263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Parable of the Elephant and the Blind Men:</a:t>
            </a:r>
          </a:p>
          <a:p>
            <a:r>
              <a:rPr lang="en-US" sz="1200" b="0" i="0" kern="1200">
                <a:solidFill>
                  <a:schemeClr val="tx1"/>
                </a:solidFill>
                <a:effectLst/>
                <a:latin typeface="+mn-lt"/>
                <a:ea typeface="+mn-ea"/>
                <a:cs typeface="+mn-cs"/>
              </a:rPr>
              <a:t>A group of blind men heard that a strange animal, called an elephant, had been brought to the town, but none of them were aware of its shape and form. Out of curiosity, they said: "We must inspect and know it by touch, of which we are capable". So, they sought it out, and when they found it they groped about it. The first person, whose hand landed on the trunk, said, "This being is like a thick snake". For another one whose hand reached its ear, it seemed like a kind of fan. As for another person, whose hand was upon its leg, said, the elephant is a pillar like a tree-trunk. The blind man who placed his hand upon its side said the elephant, "is a wall". Another who felt its tail, described it as a rope. The last felt its tusk, stating the elephant is that which is hard, smooth and like a spear.</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Explain that while multiple people might be experiencing psychosis, everyone’s perspective and understanding is different.</a:t>
            </a:r>
            <a:endParaRPr lang="en-US"/>
          </a:p>
        </p:txBody>
      </p:sp>
      <p:sp>
        <p:nvSpPr>
          <p:cNvPr id="4" name="Slide Number Placeholder 3"/>
          <p:cNvSpPr>
            <a:spLocks noGrp="1"/>
          </p:cNvSpPr>
          <p:nvPr>
            <p:ph type="sldNum" sz="quarter" idx="5"/>
          </p:nvPr>
        </p:nvSpPr>
        <p:spPr/>
        <p:txBody>
          <a:bodyPr/>
          <a:lstStyle/>
          <a:p>
            <a:fld id="{6F1E9676-E2E2-463B-9B5D-116F23A79FC6}" type="slidenum">
              <a:rPr lang="en-US" smtClean="0"/>
              <a:t>31</a:t>
            </a:fld>
            <a:endParaRPr lang="en-US"/>
          </a:p>
        </p:txBody>
      </p:sp>
    </p:spTree>
    <p:extLst>
      <p:ext uri="{BB962C8B-B14F-4D97-AF65-F5344CB8AC3E}">
        <p14:creationId xmlns:p14="http://schemas.microsoft.com/office/powerpoint/2010/main" val="1066000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F743-2D52-0826-F465-359A388477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48FA1B-6E77-CDE4-3003-D24447F667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32E839-4365-7E8C-DB3B-ADE17539DEBA}"/>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12709F6C-515D-191F-FB48-395F744A30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92CD94-E164-DF8C-DBC3-8687FC7CC59D}"/>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1951493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E75E5-BE9D-5820-5F46-6A5E4AE7A0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C36BEC-8873-3B54-93F6-74F39DECDC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579182-B3DB-7A6F-66BA-FEDADF2C2C86}"/>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CFFCD9E3-1205-AC89-B925-AB42ABC95E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7A5E22-17BA-901B-1872-93A94A42DF46}"/>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418202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3E3B28-0DEE-0800-9556-7210BC1F95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34DB06-9575-AF24-7435-8B25DFEE16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70CCEB-F3C7-5683-893D-F091675CF8A0}"/>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3F809D24-4D3F-0F37-9D45-4B5D46451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A7E00-44F9-0318-02EF-DE2CBE49776E}"/>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55106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44DAD-636A-F2C0-5A82-2AE4BDD3B2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242FF7-50EB-2FF1-8F01-05C0A3E3F1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8CB62A-18E3-39D0-DB6A-99EE77B5E419}"/>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2090B293-7AB5-CC65-9BBD-F859D86078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3AE8FA-A6E3-3649-8E35-6113B35362CF}"/>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3068767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56FA8-58F6-87E4-8BC0-4A66D1C0BC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F2B044-DF82-BA91-D9C8-14BE769520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B554EE-4C94-3D04-4010-0B14A67367AD}"/>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52AFE5C6-355B-D0DA-E216-AA100CA69D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43F46-101F-0BDA-414E-223874194E09}"/>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2498416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5F17C-5E8B-95DD-3C35-3DE215CDC4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7C1FA1-EA5D-4812-C5D1-48DD49BA3F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A40501-4E59-B99F-9D44-E477353A12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56EAA4-7088-297D-FC59-86DE23975BF6}"/>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6" name="Footer Placeholder 5">
            <a:extLst>
              <a:ext uri="{FF2B5EF4-FFF2-40B4-BE49-F238E27FC236}">
                <a16:creationId xmlns:a16="http://schemas.microsoft.com/office/drawing/2014/main" id="{1BFF6A47-27F3-BC2B-6246-28AC3E4C19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950D9-5CF1-5E8B-5F38-E67692206B89}"/>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491090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9618-3655-DF94-6593-041FAEE3E9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068424-3B92-A517-BF27-3AD83AD2E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9E5FE2-C1F1-D0A8-EB7A-17BED7662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40DB17-A5AF-A253-F3D7-714C4A40BC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152F2E-06C7-C2F2-B4E8-7D5E33ECAB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E757C3-1A1A-37C2-C94C-ABC1ECF3B3A0}"/>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8" name="Footer Placeholder 7">
            <a:extLst>
              <a:ext uri="{FF2B5EF4-FFF2-40B4-BE49-F238E27FC236}">
                <a16:creationId xmlns:a16="http://schemas.microsoft.com/office/drawing/2014/main" id="{D00733A7-8E28-4029-DE51-D6A882C717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833000-9771-913C-3352-5FB3FC2F4C50}"/>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3878178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DED3A-75CF-411E-4F92-B6A80BE5B1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3AC31B-62E5-B57C-D7B4-98C59E3C74F7}"/>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4" name="Footer Placeholder 3">
            <a:extLst>
              <a:ext uri="{FF2B5EF4-FFF2-40B4-BE49-F238E27FC236}">
                <a16:creationId xmlns:a16="http://schemas.microsoft.com/office/drawing/2014/main" id="{29A8D3B0-7BE6-F783-FB00-98F882802C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5E9DD5-489C-6094-33D0-E621B1C4AF7B}"/>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50896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F78522-5C28-0964-0488-0CB8CE61D991}"/>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3" name="Footer Placeholder 2">
            <a:extLst>
              <a:ext uri="{FF2B5EF4-FFF2-40B4-BE49-F238E27FC236}">
                <a16:creationId xmlns:a16="http://schemas.microsoft.com/office/drawing/2014/main" id="{98072019-3E4D-E241-3E3F-214FFB9EE8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B7067B-46DD-7368-3D57-E08EEFCFFF95}"/>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419039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76AC-FDED-7516-B286-FB8C77E3F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4A1A9A-0196-A64C-8910-6256F88CB0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0651DC-A1A3-42CE-21DB-352662650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9E3272-FBA4-CA77-983D-91427B880ED9}"/>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6" name="Footer Placeholder 5">
            <a:extLst>
              <a:ext uri="{FF2B5EF4-FFF2-40B4-BE49-F238E27FC236}">
                <a16:creationId xmlns:a16="http://schemas.microsoft.com/office/drawing/2014/main" id="{6018A204-6868-7DE2-B975-E6514CD0C1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AA53F9-CB51-86F6-8B3C-8ECF4B028058}"/>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191860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7542B-ACB1-9F09-CD39-112382CE64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EC4DFE-8981-3D9B-7067-7947587095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141887-1751-312B-A792-56FED03C3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F51E81-B90B-5C3D-65CB-DB4B843928CB}"/>
              </a:ext>
            </a:extLst>
          </p:cNvPr>
          <p:cNvSpPr>
            <a:spLocks noGrp="1"/>
          </p:cNvSpPr>
          <p:nvPr>
            <p:ph type="dt" sz="half" idx="10"/>
          </p:nvPr>
        </p:nvSpPr>
        <p:spPr/>
        <p:txBody>
          <a:bodyPr/>
          <a:lstStyle/>
          <a:p>
            <a:fld id="{A9C91AA6-5C21-40F9-99FE-93ED5AF91CA7}" type="datetimeFigureOut">
              <a:rPr lang="en-US" smtClean="0"/>
              <a:t>8/3/2026</a:t>
            </a:fld>
            <a:endParaRPr lang="en-US"/>
          </a:p>
        </p:txBody>
      </p:sp>
      <p:sp>
        <p:nvSpPr>
          <p:cNvPr id="6" name="Footer Placeholder 5">
            <a:extLst>
              <a:ext uri="{FF2B5EF4-FFF2-40B4-BE49-F238E27FC236}">
                <a16:creationId xmlns:a16="http://schemas.microsoft.com/office/drawing/2014/main" id="{434FF864-2A06-C368-3985-B0C77726E6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A5D21E-C24D-8656-AFC3-07A816435F1F}"/>
              </a:ext>
            </a:extLst>
          </p:cNvPr>
          <p:cNvSpPr>
            <a:spLocks noGrp="1"/>
          </p:cNvSpPr>
          <p:nvPr>
            <p:ph type="sldNum" sz="quarter" idx="12"/>
          </p:nvPr>
        </p:nvSpPr>
        <p:spPr/>
        <p:txBody>
          <a:bodyPr/>
          <a:lstStyle/>
          <a:p>
            <a:fld id="{E3E3DA5B-5660-4905-AD83-A3FB46233679}" type="slidenum">
              <a:rPr lang="en-US" smtClean="0"/>
              <a:t>‹#›</a:t>
            </a:fld>
            <a:endParaRPr lang="en-US"/>
          </a:p>
        </p:txBody>
      </p:sp>
    </p:spTree>
    <p:extLst>
      <p:ext uri="{BB962C8B-B14F-4D97-AF65-F5344CB8AC3E}">
        <p14:creationId xmlns:p14="http://schemas.microsoft.com/office/powerpoint/2010/main" val="3462180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7446A0-7DD9-A7EE-2108-C71AA85321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A0CEEE-B8A8-572E-A5D2-E005F854B5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A99913-D495-3447-8ACA-03EAB104DA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C91AA6-5C21-40F9-99FE-93ED5AF91CA7}" type="datetimeFigureOut">
              <a:rPr lang="en-US" smtClean="0"/>
              <a:t>8/3/2026</a:t>
            </a:fld>
            <a:endParaRPr lang="en-US"/>
          </a:p>
        </p:txBody>
      </p:sp>
      <p:sp>
        <p:nvSpPr>
          <p:cNvPr id="5" name="Footer Placeholder 4">
            <a:extLst>
              <a:ext uri="{FF2B5EF4-FFF2-40B4-BE49-F238E27FC236}">
                <a16:creationId xmlns:a16="http://schemas.microsoft.com/office/drawing/2014/main" id="{E5C21B6A-7EF5-76E2-39D3-7EB1183D82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BB22367-81D6-1389-E37F-FFC58CCF51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E3DA5B-5660-4905-AD83-A3FB46233679}" type="slidenum">
              <a:rPr lang="en-US" smtClean="0"/>
              <a:t>‹#›</a:t>
            </a:fld>
            <a:endParaRPr lang="en-US"/>
          </a:p>
        </p:txBody>
      </p:sp>
    </p:spTree>
    <p:extLst>
      <p:ext uri="{BB962C8B-B14F-4D97-AF65-F5344CB8AC3E}">
        <p14:creationId xmlns:p14="http://schemas.microsoft.com/office/powerpoint/2010/main" val="1382238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hyperlink" Target="https://doi.org/10.1111/famp.12235"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hyperlink" Target="http://shttps/leapinstitute.org/free-leap-video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hyperlink" Target="http://Whehttps:/www.heretohelp.bc.ca/sites/default/files/when-your-brother-or-sister-has-psychosis.pdf" TargetMode="External"/><Relationship Id="rId2" Type="http://schemas.openxmlformats.org/officeDocument/2006/relationships/hyperlink" Target="file:///C:\Users\clarkejung\Downloads\When%20Your%20Brother%20or%20Sister%20Has%20Psychosis%20Information%20for%20Young%20People.pdf" TargetMode="Externa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easacommunity.org/pro-resource/easa-sibling-support-booklets/" TargetMode="Externa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https://navigateconsultants.org/2020manuals/family_2020.pdf"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hyperlink" Target="https://www.google.com/search?q=Autogenic+Training&amp;sca_esv=76156e36b6817723&amp;sxsrf=ANbL-n6VAyxiYBCSG0I531ACCNhxD7j8pg%3A1769212840660&amp;ei=qAt0aZuKKMbP0PEPvdrO6Q0&amp;ved=2ahUKEwijxdmX8KKSAxUHITQIHYFADUIQgK4QegQIAxAE&amp;uact=5&amp;oq=Examples+of+CBTp+coping+strategy+practicing+relaxation&amp;gs_lp=Egxnd3Mtd2l6LXNlcnAiNkV4YW1wbGVzIG9mIENCVHAgY29waW5nIHN0cmF0ZWd5IHByYWN0aWNpbmcgcmVsYXhhdGlvbjIHECEYoAEYCjIHECEYoAEYCkiqgwFQ-QdYkYABcAJ4AJABAJgB_gGgAbgdqgEGNDEuMi4xuAEDyAEA-AEBmAItoALNHsICChAAGLADGNYEGEfCAgcQABiABBgNwgIGEAAYDRgewgIIEAAYCBgNGB7CAgsQABiABBiGAxiKBcICCBAAGKIEGIkFwgIIEAAYgAQYogTCAgUQABjvBcICChAhGKABGMMEGArCAgUQIRirApgDAIgGAZAGCJIHBjM1LjkuMaAHmeUBsgcGMzMuOS4xuAfHHsIHBjIuMzUuOMgHYIAIAA&amp;sclient=gws-wiz-serp&amp;mstk=AUtExfAuvC_u4fVZHDZYC6v7arHYd71mCzeRj7QpwU8gMoztthkNtjhfK3zDS-ndwujGy7mgjdjRm-adgZGBoXJc6T62cAkC4hRiex4mJu4QGdk3wwccHZ880gzDZp-3NSO-TZ8bK3xoRQPRcuwtq1-IL7M2Tasr6SW8GqE3Ejjwz4ZAFZX4SwkTvdQkXqWvAxztwEmP&amp;csui=3" TargetMode="External"/><Relationship Id="rId2" Type="http://schemas.openxmlformats.org/officeDocument/2006/relationships/hyperlink" Target="https://www.google.com/search?q=4-7-8+Breathing&amp;sca_esv=76156e36b6817723&amp;sxsrf=ANbL-n6VAyxiYBCSG0I531ACCNhxD7j8pg%3A1769212840660&amp;ei=qAt0aZuKKMbP0PEPvdrO6Q0&amp;ved=2ahUKEwijxdmX8KKSAxUHITQIHYFADUIQgK4QegQIAxAB&amp;uact=5&amp;oq=Examples+of+CBTp+coping+strategy+practicing+relaxation&amp;gs_lp=Egxnd3Mtd2l6LXNlcnAiNkV4YW1wbGVzIG9mIENCVHAgY29waW5nIHN0cmF0ZWd5IHByYWN0aWNpbmcgcmVsYXhhdGlvbjIHECEYoAEYCjIHECEYoAEYCkiqgwFQ-QdYkYABcAJ4AJABAJgB_gGgAbgdqgEGNDEuMi4xuAEDyAEA-AEBmAItoALNHsICChAAGLADGNYEGEfCAgcQABiABBgNwgIGEAAYDRgewgIIEAAYCBgNGB7CAgsQABiABBiGAxiKBcICCBAAGKIEGIkFwgIIEAAYgAQYogTCAgUQABjvBcICChAhGKABGMMEGArCAgUQIRirApgDAIgGAZAGCJIHBjM1LjkuMaAHmeUBsgcGMzMuOS4xuAfHHsIHBjIuMzUuOMgHYIAIAA&amp;sclient=gws-wiz-serp&amp;mstk=AUtExfAuvC_u4fVZHDZYC6v7arHYd71mCzeRj7QpwU8gMoztthkNtjhfK3zDS-ndwujGy7mgjdjRm-adgZGBoXJc6T62cAkC4hRiex4mJu4QGdk3wwccHZ880gzDZp-3NSO-TZ8bK3xoRQPRcuwtq1-IL7M2Tasr6SW8GqE3Ejjwz4ZAFZX4SwkTvdQkXqWvAxztwEmP&amp;csui=3" TargetMode="External"/><Relationship Id="rId1" Type="http://schemas.openxmlformats.org/officeDocument/2006/relationships/slideLayout" Target="../slideLayouts/slideLayout2.xml"/><Relationship Id="rId5" Type="http://schemas.openxmlformats.org/officeDocument/2006/relationships/hyperlink" Target="https://www.google.com/search?q=Applied+Relaxation&amp;sca_esv=76156e36b6817723&amp;sxsrf=ANbL-n6VAyxiYBCSG0I531ACCNhxD7j8pg%3A1769212840660&amp;ei=qAt0aZuKKMbP0PEPvdrO6Q0&amp;ved=2ahUKEwijxdmX8KKSAxUHITQIHYFADUIQgK4QegQIAxAI&amp;uact=5&amp;oq=Examples+of+CBTp+coping+strategy+practicing+relaxation&amp;gs_lp=Egxnd3Mtd2l6LXNlcnAiNkV4YW1wbGVzIG9mIENCVHAgY29waW5nIHN0cmF0ZWd5IHByYWN0aWNpbmcgcmVsYXhhdGlvbjIHECEYoAEYCjIHECEYoAEYCkiqgwFQ-QdYkYABcAJ4AJABAJgB_gGgAbgdqgEGNDEuMi4xuAEDyAEA-AEBmAItoALNHsICChAAGLADGNYEGEfCAgcQABiABBgNwgIGEAAYDRgewgIIEAAYCBgNGB7CAgsQABiABBiGAxiKBcICCBAAGKIEGIkFwgIIEAAYgAQYogTCAgUQABjvBcICChAhGKABGMMEGArCAgUQIRirApgDAIgGAZAGCJIHBjM1LjkuMaAHmeUBsgcGMzMuOS4xuAfHHsIHBjIuMzUuOMgHYIAIAA&amp;sclient=gws-wiz-serp&amp;mstk=AUtExfAuvC_u4fVZHDZYC6v7arHYd71mCzeRj7QpwU8gMoztthkNtjhfK3zDS-ndwujGy7mgjdjRm-adgZGBoXJc6T62cAkC4hRiex4mJu4QGdk3wwccHZ880gzDZp-3NSO-TZ8bK3xoRQPRcuwtq1-IL7M2Tasr6SW8GqE3Ejjwz4ZAFZX4SwkTvdQkXqWvAxztwEmP&amp;csui=3" TargetMode="External"/><Relationship Id="rId4" Type="http://schemas.openxmlformats.org/officeDocument/2006/relationships/hyperlink" Target="https://www.google.com/search?q=Guided+Imagery&amp;sca_esv=76156e36b6817723&amp;sxsrf=ANbL-n6VAyxiYBCSG0I531ACCNhxD7j8pg%3A1769212840660&amp;ei=qAt0aZuKKMbP0PEPvdrO6Q0&amp;ved=2ahUKEwijxdmX8KKSAxUHITQIHYFADUIQgK4QegQIAxAG&amp;uact=5&amp;oq=Examples+of+CBTp+coping+strategy+practicing+relaxation&amp;gs_lp=Egxnd3Mtd2l6LXNlcnAiNkV4YW1wbGVzIG9mIENCVHAgY29waW5nIHN0cmF0ZWd5IHByYWN0aWNpbmcgcmVsYXhhdGlvbjIHECEYoAEYCjIHECEYoAEYCkiqgwFQ-QdYkYABcAJ4AJABAJgB_gGgAbgdqgEGNDEuMi4xuAEDyAEA-AEBmAItoALNHsICChAAGLADGNYEGEfCAgcQABiABBgNwgIGEAAYDRgewgIIEAAYCBgNGB7CAgsQABiABBiGAxiKBcICCBAAGKIEGIkFwgIIEAAYgAQYogTCAgUQABjvBcICChAhGKABGMMEGArCAgUQIRirApgDAIgGAZAGCJIHBjM1LjkuMaAHmeUBsgcGMzMuOS4xuAfHHsIHBjIuMzUuOMgHYIAIAA&amp;sclient=gws-wiz-serp&amp;mstk=AUtExfAuvC_u4fVZHDZYC6v7arHYd71mCzeRj7QpwU8gMoztthkNtjhfK3zDS-ndwujGy7mgjdjRm-adgZGBoXJc6T62cAkC4hRiex4mJu4QGdk3wwccHZ880gzDZp-3NSO-TZ8bK3xoRQPRcuwtq1-IL7M2Tasr6SW8GqE3Ejjwz4ZAFZX4SwkTvdQkXqWvAxztwEmP&amp;csui=3" TargetMode="Externa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8" Type="http://schemas.openxmlformats.org/officeDocument/2006/relationships/hyperlink" Target="https://navigateconsultants.org/2020manuals/family_2020.pdf" TargetMode="External"/><Relationship Id="rId13" Type="http://schemas.openxmlformats.org/officeDocument/2006/relationships/hyperlink" Target="https://mhanational.org/resources/hipaa-what-are-a-caregivers-rights/" TargetMode="External"/><Relationship Id="rId3" Type="http://schemas.openxmlformats.org/officeDocument/2006/relationships/hyperlink" Target="https://easacommunity.org/" TargetMode="External"/><Relationship Id="rId7" Type="http://schemas.openxmlformats.org/officeDocument/2006/relationships/hyperlink" Target="https://easacommunity.org/pro-resource/easa-sibling-support-booklets/" TargetMode="External"/><Relationship Id="rId12" Type="http://schemas.openxmlformats.org/officeDocument/2006/relationships/hyperlink" Target="https://www.psychosisreach.org/" TargetMode="External"/><Relationship Id="rId2" Type="http://schemas.openxmlformats.org/officeDocument/2006/relationships/hyperlink" Target="https://www.nami.org/" TargetMode="External"/><Relationship Id="rId1" Type="http://schemas.openxmlformats.org/officeDocument/2006/relationships/slideLayout" Target="../slideLayouts/slideLayout2.xml"/><Relationship Id="rId6" Type="http://schemas.openxmlformats.org/officeDocument/2006/relationships/hyperlink" Target="https://easacommunity.org/wp-content/uploads/2023/09/EASA-Participant-Manual.pdf" TargetMode="External"/><Relationship Id="rId11" Type="http://schemas.openxmlformats.org/officeDocument/2006/relationships/hyperlink" Target="https://famillemaladiementale.wordpress.com/wp-content/uploads/2015/11/someone-in-my-family-has-a-mental-illness-workbook.pdf" TargetMode="External"/><Relationship Id="rId5" Type="http://schemas.openxmlformats.org/officeDocument/2006/relationships/hyperlink" Target="https://easacommunity.org/wp-content/uploads/2023/09/EASA-Family-and-Friends-Manual.pdf" TargetMode="External"/><Relationship Id="rId10" Type="http://schemas.openxmlformats.org/officeDocument/2006/relationships/hyperlink" Target="https://ontario.cmha.ca/wp-content/uploads/2016/11/ASiblingsGuideToPsychosis.pdf" TargetMode="External"/><Relationship Id="rId4" Type="http://schemas.openxmlformats.org/officeDocument/2006/relationships/hyperlink" Target="http://Fahttps:/easacommunity.org/family-and-friends-leadership-council/" TargetMode="External"/><Relationship Id="rId9" Type="http://schemas.openxmlformats.org/officeDocument/2006/relationships/hyperlink" Target="https://www.dshs.wa.gov/sites/default/files/BHSIA/FMHS/Dealing%20with%20Psychosis-full-workbook.pdf" TargetMode="External"/></Relationships>
</file>

<file path=ppt/slides/_rels/slide155.xml.rels><?xml version="1.0" encoding="UTF-8" standalone="yes"?>
<Relationships xmlns="http://schemas.openxmlformats.org/package/2006/relationships"><Relationship Id="rId8" Type="http://schemas.openxmlformats.org/officeDocument/2006/relationships/hyperlink" Target="https://doi.org/10.1038/s41537-022-00301-4" TargetMode="External"/><Relationship Id="rId13" Type="http://schemas.openxmlformats.org/officeDocument/2006/relationships/hyperlink" Target="https://pubmed.ncbi.nlm.nih.gov/17139339/" TargetMode="External"/><Relationship Id="rId18" Type="http://schemas.openxmlformats.org/officeDocument/2006/relationships/hyperlink" Target="https://courses.lumenlearning.com/wm-lifespandevelopment/chapter/periods-of-human-development/" TargetMode="External"/><Relationship Id="rId3" Type="http://schemas.openxmlformats.org/officeDocument/2006/relationships/hyperlink" Target="https://doi.org/10.1192/bjp.bp.117.201475" TargetMode="External"/><Relationship Id="rId7" Type="http://schemas.openxmlformats.org/officeDocument/2006/relationships/hyperlink" Target="https://navigateconsultants.org/2020manuals/family_2020.pdf" TargetMode="External"/><Relationship Id="rId12" Type="http://schemas.openxmlformats.org/officeDocument/2006/relationships/hyperlink" Target="https://doi.org/10.3892/etm.2023.12085" TargetMode="External"/><Relationship Id="rId17" Type="http://schemas.openxmlformats.org/officeDocument/2006/relationships/hyperlink" Target="https://doi.org/10.1192/bjp.bp.113.139048" TargetMode="External"/><Relationship Id="rId2" Type="http://schemas.openxmlformats.org/officeDocument/2006/relationships/hyperlink" Target="https://doi.org/10.1001/jamapsychiatry.2025.0432" TargetMode="External"/><Relationship Id="rId16" Type="http://schemas.openxmlformats.org/officeDocument/2006/relationships/hyperlink" Target="https://www.lanecountyeasa.org/what-is-chrp" TargetMode="External"/><Relationship Id="rId1" Type="http://schemas.openxmlformats.org/officeDocument/2006/relationships/slideLayout" Target="../slideLayouts/slideLayout2.xml"/><Relationship Id="rId6" Type="http://schemas.openxmlformats.org/officeDocument/2006/relationships/hyperlink" Target="https://www.heretohelp.bc.ca/sites/default/files/when-your-brother-or-sister-has-psychosis.pdf" TargetMode="External"/><Relationship Id="rId11" Type="http://schemas.openxmlformats.org/officeDocument/2006/relationships/hyperlink" Target="https://famillemaladiementale.wordpress.com/wp-content/uploads/2015/11/someone-in-my-family-has-a-mental-illness-workbook.pdf" TargetMode="External"/><Relationship Id="rId5" Type="http://schemas.openxmlformats.org/officeDocument/2006/relationships/hyperlink" Target="https://www.scientificamerican.com/article/the-link-between-cannabis-and-psychosis-in-teens-is-real/" TargetMode="External"/><Relationship Id="rId15" Type="http://schemas.openxmlformats.org/officeDocument/2006/relationships/hyperlink" Target="https://doi.org/10.1002/jclp.20610" TargetMode="External"/><Relationship Id="rId10" Type="http://schemas.openxmlformats.org/officeDocument/2006/relationships/hyperlink" Target="https://www.dshs.wa.gov/sites/default/files/BHSIA/FMHS/Dealing%20with%20Psychosis-full-workbook.pdf" TargetMode="External"/><Relationship Id="rId4" Type="http://schemas.openxmlformats.org/officeDocument/2006/relationships/hyperlink" Target="https://doi.org/10.1176/appi.books.9780890425787" TargetMode="External"/><Relationship Id="rId9" Type="http://schemas.openxmlformats.org/officeDocument/2006/relationships/hyperlink" Target="https://www.patdeegan.com/resources" TargetMode="External"/><Relationship Id="rId14" Type="http://schemas.openxmlformats.org/officeDocument/2006/relationships/hyperlink" Target="https://doi.org/10.7759/cureus.21466" TargetMode="External"/></Relationships>
</file>

<file path=ppt/slides/_rels/slide156.xml.rels><?xml version="1.0" encoding="UTF-8" standalone="yes"?>
<Relationships xmlns="http://schemas.openxmlformats.org/package/2006/relationships"><Relationship Id="rId8" Type="http://schemas.openxmlformats.org/officeDocument/2006/relationships/hyperlink" Target="https://pubmed.ncbi.nlm.nih.gov/37755727/" TargetMode="External"/><Relationship Id="rId13" Type="http://schemas.openxmlformats.org/officeDocument/2006/relationships/hyperlink" Target="https://psychiatryonline.org/doi/10.1176/appi.ajp.2017.17020223" TargetMode="External"/><Relationship Id="rId3" Type="http://schemas.openxmlformats.org/officeDocument/2006/relationships/hyperlink" Target="https://doi.org/10.1017/s0033291724000990" TargetMode="External"/><Relationship Id="rId7" Type="http://schemas.openxmlformats.org/officeDocument/2006/relationships/hyperlink" Target="https://ontario.cmha.ca/documents/a-siblings-guide-to-psychosis-information-ideas-and-resources/" TargetMode="External"/><Relationship Id="rId12" Type="http://schemas.openxmlformats.org/officeDocument/2006/relationships/hyperlink" Target="https://hr.mit.edu/static/worklife/youngadult/changes_ya.html" TargetMode="External"/><Relationship Id="rId2" Type="http://schemas.openxmlformats.org/officeDocument/2006/relationships/hyperlink" Target="https://pubmed.ncbi.nlm.nih.gov/30715540/" TargetMode="External"/><Relationship Id="rId16" Type="http://schemas.openxmlformats.org/officeDocument/2006/relationships/hyperlink" Target="https://medicine.yale.edu/news-article/behind-the-smoke-unmasking-the-link-between-cannabis-and-schizophrenia/" TargetMode="External"/><Relationship Id="rId1" Type="http://schemas.openxmlformats.org/officeDocument/2006/relationships/slideLayout" Target="../slideLayouts/slideLayout2.xml"/><Relationship Id="rId6" Type="http://schemas.openxmlformats.org/officeDocument/2006/relationships/hyperlink" Target="https://doi.org/10.1177/0022022118820168" TargetMode="External"/><Relationship Id="rId11" Type="http://schemas.openxmlformats.org/officeDocument/2006/relationships/hyperlink" Target="https://www.sleephealthfoundation.org.au/sleep-topics/schizophrenia-and-sleep" TargetMode="External"/><Relationship Id="rId5" Type="http://schemas.openxmlformats.org/officeDocument/2006/relationships/hyperlink" Target="https://mhanational.org/resources/hipaa-what-are-a-caregivers-rights/" TargetMode="External"/><Relationship Id="rId15" Type="http://schemas.openxmlformats.org/officeDocument/2006/relationships/hyperlink" Target="https://www.cambridge.org/core/services/aop-cambridge-core/content/view/F35C4FD6D8702584A860FEB9978EA503/S2056467800002000a.pdf/auditory_hallucinations_in_schizophrenia_helping_patients_to_develop_effective_coping_strategies.pdf" TargetMode="External"/><Relationship Id="rId10" Type="http://schemas.openxmlformats.org/officeDocument/2006/relationships/hyperlink" Target="https://familypsychosis.com/" TargetMode="External"/><Relationship Id="rId4" Type="http://schemas.openxmlformats.org/officeDocument/2006/relationships/hyperlink" Target="https://doi.org/10.1111/famp.12235" TargetMode="External"/><Relationship Id="rId9" Type="http://schemas.openxmlformats.org/officeDocument/2006/relationships/hyperlink" Target="https://www.bbc.com/future/article/20250902-the-places-where-hearing-voices-is-seen-as-a-good-thing" TargetMode="External"/><Relationship Id="rId14" Type="http://schemas.openxmlformats.org/officeDocument/2006/relationships/hyperlink" Target="https://leapinstitute.org/" TargetMode="External"/></Relationships>
</file>

<file path=ppt/slides/_rels/slide157.xml.rels><?xml version="1.0" encoding="UTF-8" standalone="yes"?>
<Relationships xmlns="http://schemas.openxmlformats.org/package/2006/relationships"><Relationship Id="rId8" Type="http://schemas.openxmlformats.org/officeDocument/2006/relationships/hyperlink" Target="https://www.youtube.com/shorts/QATThGamIwk" TargetMode="External"/><Relationship Id="rId3" Type="http://schemas.openxmlformats.org/officeDocument/2006/relationships/hyperlink" Target="https://weand.me/2024/09/03/no-prep-icebreakers-for-adults/" TargetMode="External"/><Relationship Id="rId7" Type="http://schemas.openxmlformats.org/officeDocument/2006/relationships/hyperlink" Target="https://leapinstitute.org/free-leap-videos/" TargetMode="External"/><Relationship Id="rId2" Type="http://schemas.openxmlformats.org/officeDocument/2006/relationships/hyperlink" Target="https://www.sessionlab.com/blog/icebreaker-games/" TargetMode="External"/><Relationship Id="rId1" Type="http://schemas.openxmlformats.org/officeDocument/2006/relationships/slideLayout" Target="../slideLayouts/slideLayout2.xml"/><Relationship Id="rId6" Type="http://schemas.openxmlformats.org/officeDocument/2006/relationships/hyperlink" Target="https://www.youtube.com/watch?v=PFuCSwbJ9D8" TargetMode="External"/><Relationship Id="rId5" Type="http://schemas.openxmlformats.org/officeDocument/2006/relationships/hyperlink" Target="https://www.youtube.com/watch?v=lUT2SUuw3z4&amp;t=15s" TargetMode="External"/><Relationship Id="rId4" Type="http://schemas.openxmlformats.org/officeDocument/2006/relationships/hyperlink" Target="https://www.youtube.com/watch?v=VD2AvIXVgOw" TargetMode="Externa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easacommunity.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QATThGamIwk?feature=oembed" TargetMode="External"/><Relationship Id="rId4" Type="http://schemas.openxmlformats.org/officeDocument/2006/relationships/hyperlink" Target="https://youtube.com/shorts/QATThGamIwk?si=yIqK15M8inNlIOG9"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VD2AvIXVgOw?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sleephealthfoundation.org.au/sleep-topics/schizophrenia-and-sleep"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nami.org/blog/the-transdiagnostic-dimensional-approach-another-way-of-understanding-mental-illness/"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lanecountyeasa.org/what-is-chrp"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essionlab.com/blog/icebreaker-gam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eand.me/2024/09/03/no-prep-icebreakers-for-adults/"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pictures.abebooks.com/isbn/9781447275282-us.jpg"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lUT2SUuw3z4?feature=oembed" TargetMode="External"/><Relationship Id="rId4" Type="http://schemas.openxmlformats.org/officeDocument/2006/relationships/hyperlink" Target="https://youtu.be/lUT2SUuw3z4?si=WzYu6z8f1MZzkvYL"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pmc.ncbi.nlm.nih.gov/articles/PMC9613771/" TargetMode="External"/><Relationship Id="rId2" Type="http://schemas.openxmlformats.org/officeDocument/2006/relationships/hyperlink" Target="https://www.cambridge.org/core/journals/the-british-journal-of-psychiatry/article/remission-and-recovery-from-firstepisode-psychosis-in-adults-systematic-review-and-metaanalysis-of-longterm-outcome-studies/C0212C53732CF1BBE5C8DFF4A0CE983A"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s://pmc.ncbi.nlm.nih.gov/articles/PMC9613771/"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PFuCSwbJ9D8?feature=oembed" TargetMode="External"/><Relationship Id="rId5" Type="http://schemas.openxmlformats.org/officeDocument/2006/relationships/hyperlink" Target="https://youtu.be/PFuCSwbJ9D8?si=CBIK3hGSu3eVetgj" TargetMode="External"/><Relationship Id="rId4" Type="http://schemas.openxmlformats.org/officeDocument/2006/relationships/image" Target="../media/image25.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courses.lumenlearning.com/wm-lifespandevelopment/chapter/periods-of-human-development/" TargetMode="External"/><Relationship Id="rId2" Type="http://schemas.openxmlformats.org/officeDocument/2006/relationships/hyperlink" Target="https://hr.mit.edu/static/worklife/youngadult/changes_ya.html"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courses.lumenlearning.com/wm-lifespandevelopment/chapter/periods-of-human-development/" TargetMode="External"/><Relationship Id="rId2" Type="http://schemas.openxmlformats.org/officeDocument/2006/relationships/hyperlink" Target="https://hr.mit.edu/static/worklife/youngadult/changes_ya.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6574-801C-A704-0CF7-AB38099468A1}"/>
              </a:ext>
            </a:extLst>
          </p:cNvPr>
          <p:cNvSpPr>
            <a:spLocks noGrp="1"/>
          </p:cNvSpPr>
          <p:nvPr>
            <p:ph type="ctrTitle"/>
          </p:nvPr>
        </p:nvSpPr>
        <p:spPr>
          <a:xfrm>
            <a:off x="1524000" y="2235200"/>
            <a:ext cx="9144000" cy="2387600"/>
          </a:xfrm>
        </p:spPr>
        <p:txBody>
          <a:bodyPr anchor="ctr"/>
          <a:lstStyle/>
          <a:p>
            <a:r>
              <a:rPr lang="en-US"/>
              <a:t>Family Psychoeducation Educational Workshop</a:t>
            </a:r>
          </a:p>
        </p:txBody>
      </p:sp>
      <p:pic>
        <p:nvPicPr>
          <p:cNvPr id="3" name="Picture 2">
            <a:extLst>
              <a:ext uri="{FF2B5EF4-FFF2-40B4-BE49-F238E27FC236}">
                <a16:creationId xmlns:a16="http://schemas.microsoft.com/office/drawing/2014/main" id="{2B72B9CD-1B08-E4C3-6A68-B7EF9B0FF698}"/>
              </a:ext>
            </a:extLst>
          </p:cNvPr>
          <p:cNvPicPr>
            <a:picLocks noChangeAspect="1"/>
          </p:cNvPicPr>
          <p:nvPr/>
        </p:nvPicPr>
        <p:blipFill>
          <a:blip r:embed="rId2"/>
          <a:stretch>
            <a:fillRect/>
          </a:stretch>
        </p:blipFill>
        <p:spPr>
          <a:xfrm>
            <a:off x="1522413" y="594405"/>
            <a:ext cx="4067175" cy="676275"/>
          </a:xfrm>
          <a:prstGeom prst="rect">
            <a:avLst/>
          </a:prstGeom>
        </p:spPr>
      </p:pic>
      <p:pic>
        <p:nvPicPr>
          <p:cNvPr id="4" name="Picture 3">
            <a:extLst>
              <a:ext uri="{FF2B5EF4-FFF2-40B4-BE49-F238E27FC236}">
                <a16:creationId xmlns:a16="http://schemas.microsoft.com/office/drawing/2014/main" id="{F6BA2E85-B03C-15FD-1C6D-2DB97830324C}"/>
              </a:ext>
            </a:extLst>
          </p:cNvPr>
          <p:cNvPicPr>
            <a:picLocks noChangeAspect="1"/>
          </p:cNvPicPr>
          <p:nvPr/>
        </p:nvPicPr>
        <p:blipFill>
          <a:blip r:embed="rId3"/>
          <a:stretch>
            <a:fillRect/>
          </a:stretch>
        </p:blipFill>
        <p:spPr>
          <a:xfrm>
            <a:off x="5881915" y="475569"/>
            <a:ext cx="4318000" cy="652689"/>
          </a:xfrm>
          <a:prstGeom prst="rect">
            <a:avLst/>
          </a:prstGeom>
        </p:spPr>
      </p:pic>
    </p:spTree>
    <p:extLst>
      <p:ext uri="{BB962C8B-B14F-4D97-AF65-F5344CB8AC3E}">
        <p14:creationId xmlns:p14="http://schemas.microsoft.com/office/powerpoint/2010/main" val="600263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3155BC4-905E-A725-EE8F-6CB24804529A}"/>
            </a:ext>
          </a:extLst>
        </p:cNvPr>
        <p:cNvGrpSpPr/>
        <p:nvPr/>
      </p:nvGrpSpPr>
      <p:grpSpPr>
        <a:xfrm>
          <a:off x="0" y="0"/>
          <a:ext cx="0" cy="0"/>
          <a:chOff x="0" y="0"/>
          <a:chExt cx="0" cy="0"/>
        </a:xfrm>
      </p:grpSpPr>
      <p:sp>
        <p:nvSpPr>
          <p:cNvPr id="116" name="Google Shape;116;p2">
            <a:extLst>
              <a:ext uri="{FF2B5EF4-FFF2-40B4-BE49-F238E27FC236}">
                <a16:creationId xmlns:a16="http://schemas.microsoft.com/office/drawing/2014/main" id="{93C82C39-ADD2-5216-3A51-A0A8F328884F}"/>
              </a:ext>
            </a:extLst>
          </p:cNvPr>
          <p:cNvSpPr/>
          <p:nvPr/>
        </p:nvSpPr>
        <p:spPr>
          <a:xfrm>
            <a:off x="200298" y="1712436"/>
            <a:ext cx="11660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1800" b="1" i="0" u="none" strike="noStrike" cap="none">
                <a:solidFill>
                  <a:schemeClr val="accent1"/>
                </a:solidFill>
                <a:latin typeface="Calibri"/>
                <a:ea typeface="Calibri"/>
                <a:cs typeface="Calibri"/>
                <a:sym typeface="Calibri"/>
              </a:rPr>
            </a:br>
            <a:endParaRPr sz="6000">
              <a:solidFill>
                <a:schemeClr val="dk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91DE9816-9ADB-8D4F-3750-18630AA82593}"/>
              </a:ext>
            </a:extLst>
          </p:cNvPr>
          <p:cNvSpPr>
            <a:spLocks noGrp="1"/>
          </p:cNvSpPr>
          <p:nvPr>
            <p:ph type="sldNum" sz="quarter" idx="12"/>
          </p:nvPr>
        </p:nvSpPr>
        <p:spPr/>
        <p:txBody>
          <a:bodyPr/>
          <a:lstStyle/>
          <a:p>
            <a:fld id="{B2CD82D2-1E68-4771-8EE6-9C078A477E91}" type="slidenum">
              <a:rPr lang="en-US" smtClean="0"/>
              <a:t>10</a:t>
            </a:fld>
            <a:endParaRPr lang="en-US"/>
          </a:p>
        </p:txBody>
      </p:sp>
      <p:sp>
        <p:nvSpPr>
          <p:cNvPr id="2" name="TextBox 1">
            <a:extLst>
              <a:ext uri="{FF2B5EF4-FFF2-40B4-BE49-F238E27FC236}">
                <a16:creationId xmlns:a16="http://schemas.microsoft.com/office/drawing/2014/main" id="{FB95F8BB-9353-86BE-0C73-E2B4ED3E0948}"/>
              </a:ext>
            </a:extLst>
          </p:cNvPr>
          <p:cNvSpPr txBox="1"/>
          <p:nvPr/>
        </p:nvSpPr>
        <p:spPr>
          <a:xfrm>
            <a:off x="3647798" y="399000"/>
            <a:ext cx="48964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t>Alabama NOVA Teams</a:t>
            </a:r>
          </a:p>
        </p:txBody>
      </p:sp>
      <p:pic>
        <p:nvPicPr>
          <p:cNvPr id="5" name="Picture 4">
            <a:extLst>
              <a:ext uri="{FF2B5EF4-FFF2-40B4-BE49-F238E27FC236}">
                <a16:creationId xmlns:a16="http://schemas.microsoft.com/office/drawing/2014/main" id="{999ACB35-A1AD-EEEC-1FF9-2421925A8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61" y="1034058"/>
            <a:ext cx="10353675" cy="5823942"/>
          </a:xfrm>
          <a:prstGeom prst="rect">
            <a:avLst/>
          </a:prstGeom>
        </p:spPr>
      </p:pic>
    </p:spTree>
    <p:extLst>
      <p:ext uri="{BB962C8B-B14F-4D97-AF65-F5344CB8AC3E}">
        <p14:creationId xmlns:p14="http://schemas.microsoft.com/office/powerpoint/2010/main" val="40218201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2A48701-D5D8-EA13-3470-A9191F0C93D7}"/>
              </a:ext>
            </a:extLst>
          </p:cNvPr>
          <p:cNvPicPr>
            <a:picLocks noGrp="1" noChangeAspect="1"/>
          </p:cNvPicPr>
          <p:nvPr>
            <p:ph idx="1"/>
          </p:nvPr>
        </p:nvPicPr>
        <p:blipFill>
          <a:blip r:embed="rId2"/>
          <a:stretch>
            <a:fillRect/>
          </a:stretch>
        </p:blipFill>
        <p:spPr>
          <a:xfrm>
            <a:off x="2193028" y="491331"/>
            <a:ext cx="7805944" cy="5875337"/>
          </a:xfrm>
          <a:prstGeom prst="rect">
            <a:avLst/>
          </a:prstGeom>
        </p:spPr>
      </p:pic>
    </p:spTree>
    <p:extLst>
      <p:ext uri="{BB962C8B-B14F-4D97-AF65-F5344CB8AC3E}">
        <p14:creationId xmlns:p14="http://schemas.microsoft.com/office/powerpoint/2010/main" val="167190659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D185-07D7-E542-73B2-AC8D0648F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74ED28-760E-0DA5-E712-2E8F39BC1741}"/>
              </a:ext>
            </a:extLst>
          </p:cNvPr>
          <p:cNvSpPr>
            <a:spLocks noGrp="1"/>
          </p:cNvSpPr>
          <p:nvPr>
            <p:ph type="title"/>
          </p:nvPr>
        </p:nvSpPr>
        <p:spPr>
          <a:xfrm>
            <a:off x="838200" y="2002631"/>
            <a:ext cx="10515600" cy="2852737"/>
          </a:xfrm>
        </p:spPr>
        <p:txBody>
          <a:bodyPr anchor="ctr"/>
          <a:lstStyle/>
          <a:p>
            <a:pPr algn="ctr"/>
            <a:r>
              <a:rPr lang="en-US"/>
              <a:t>Crisis Management</a:t>
            </a:r>
          </a:p>
        </p:txBody>
      </p:sp>
    </p:spTree>
    <p:extLst>
      <p:ext uri="{BB962C8B-B14F-4D97-AF65-F5344CB8AC3E}">
        <p14:creationId xmlns:p14="http://schemas.microsoft.com/office/powerpoint/2010/main" val="17063808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8BD09-F14D-0C92-58EA-6CE7663107E7}"/>
              </a:ext>
            </a:extLst>
          </p:cNvPr>
          <p:cNvSpPr>
            <a:spLocks noGrp="1"/>
          </p:cNvSpPr>
          <p:nvPr>
            <p:ph type="title"/>
          </p:nvPr>
        </p:nvSpPr>
        <p:spPr/>
        <p:txBody>
          <a:bodyPr/>
          <a:lstStyle/>
          <a:p>
            <a:pPr algn="ctr"/>
            <a:r>
              <a:rPr lang="en-US"/>
              <a:t>How does my team approach crisis situations?</a:t>
            </a:r>
          </a:p>
        </p:txBody>
      </p:sp>
      <p:sp>
        <p:nvSpPr>
          <p:cNvPr id="3" name="Content Placeholder 2">
            <a:extLst>
              <a:ext uri="{FF2B5EF4-FFF2-40B4-BE49-F238E27FC236}">
                <a16:creationId xmlns:a16="http://schemas.microsoft.com/office/drawing/2014/main" id="{63033400-75C6-9A97-FB28-803D38882FCA}"/>
              </a:ext>
            </a:extLst>
          </p:cNvPr>
          <p:cNvSpPr>
            <a:spLocks noGrp="1"/>
          </p:cNvSpPr>
          <p:nvPr>
            <p:ph idx="1"/>
          </p:nvPr>
        </p:nvSpPr>
        <p:spPr/>
        <p:txBody>
          <a:bodyPr vert="horz" lIns="91440" tIns="45720" rIns="91440" bIns="45720" rtlCol="0" anchor="t">
            <a:normAutofit fontScale="77500" lnSpcReduction="20000"/>
          </a:bodyPr>
          <a:lstStyle/>
          <a:p>
            <a:pPr marL="0" indent="0">
              <a:buNone/>
            </a:pPr>
            <a:r>
              <a:rPr lang="en-US"/>
              <a:t>When we talk about “crises,” we mean times where someone might be at risk of harming themselves or someone else, or if someone is experiencing symptoms to the extent that they cannot care for themselves or need a higher level of care. The team will work collaboratively with you during times of crisis or intense moments of distress. </a:t>
            </a:r>
          </a:p>
          <a:p>
            <a:pPr marL="0" indent="0">
              <a:buNone/>
            </a:pPr>
            <a:r>
              <a:rPr lang="en-US"/>
              <a:t>Early psychosis intervention teams work with participants and their supports to avoid hospitalization whenever possible – we want to see you doing well at home/in your community! However, sometimes it may be necessary for someone to be hospitalized so that they can be safe and receive necessary medical care. If you are concerned about being hospitalized, especially if you have had negative experiences with hospitalization in the past, talk to your team about those concerns and ask questions or share your concerns. Your team will help you plan and do as much as possible to prevent situations that might lead to hospitalization. If you do need to be hospitalized someone from your team will accompany you to the hospital (with your permission and whenever possible) and will keep in touch with the hospital staff to coordinate treatment while you are there.</a:t>
            </a:r>
          </a:p>
        </p:txBody>
      </p:sp>
    </p:spTree>
    <p:extLst>
      <p:ext uri="{BB962C8B-B14F-4D97-AF65-F5344CB8AC3E}">
        <p14:creationId xmlns:p14="http://schemas.microsoft.com/office/powerpoint/2010/main" val="378285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2FD57-6D47-A2E7-C525-380099E70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F9F70-E8DA-4F90-5B63-0CFCA2FE3D2C}"/>
              </a:ext>
            </a:extLst>
          </p:cNvPr>
          <p:cNvSpPr>
            <a:spLocks noGrp="1"/>
          </p:cNvSpPr>
          <p:nvPr>
            <p:ph type="title"/>
          </p:nvPr>
        </p:nvSpPr>
        <p:spPr/>
        <p:txBody>
          <a:bodyPr/>
          <a:lstStyle/>
          <a:p>
            <a:pPr algn="ctr"/>
            <a:r>
              <a:rPr lang="en-US"/>
              <a:t>Crisis prevention planning</a:t>
            </a:r>
          </a:p>
        </p:txBody>
      </p:sp>
      <p:sp>
        <p:nvSpPr>
          <p:cNvPr id="3" name="Content Placeholder 2">
            <a:extLst>
              <a:ext uri="{FF2B5EF4-FFF2-40B4-BE49-F238E27FC236}">
                <a16:creationId xmlns:a16="http://schemas.microsoft.com/office/drawing/2014/main" id="{CCC8DCE9-A954-3287-75DB-9AF86405C4EB}"/>
              </a:ext>
            </a:extLst>
          </p:cNvPr>
          <p:cNvSpPr>
            <a:spLocks noGrp="1"/>
          </p:cNvSpPr>
          <p:nvPr>
            <p:ph idx="1"/>
          </p:nvPr>
        </p:nvSpPr>
        <p:spPr/>
        <p:txBody>
          <a:bodyPr vert="horz" lIns="91440" tIns="45720" rIns="91440" bIns="45720" rtlCol="0" anchor="t">
            <a:normAutofit lnSpcReduction="10000"/>
          </a:bodyPr>
          <a:lstStyle/>
          <a:p>
            <a:pPr marL="0" indent="-457200">
              <a:buNone/>
            </a:pPr>
            <a:r>
              <a:rPr lang="en-US"/>
              <a:t>From the very beginning your team will work with you and your supports to help plan and prevent crises situations as much as possible. </a:t>
            </a:r>
            <a:r>
              <a:rPr lang="en-US">
                <a:ea typeface="+mn-lt"/>
                <a:cs typeface="+mn-lt"/>
              </a:rPr>
              <a:t>It is important to work with your team to create a crisis plan just in case issues (such as an increase in symptoms or family conflict) arise that may increase stress for you or your family or cause other difficulties. </a:t>
            </a:r>
          </a:p>
          <a:p>
            <a:pPr marL="0" indent="-457200">
              <a:buNone/>
            </a:pPr>
            <a:r>
              <a:rPr lang="en-US">
                <a:ea typeface="+mn-lt"/>
                <a:cs typeface="+mn-lt"/>
              </a:rPr>
              <a:t>You, your family members/supports, and your team will work together to create a crisis plan and discuss specific situations where you or a family member or support person might need to call the 24-hour crisis line. Your team will help you practice what to say when you call, and what information will be helpful to give to the crisis line staff. </a:t>
            </a:r>
            <a:endParaRPr lang="en-US"/>
          </a:p>
        </p:txBody>
      </p:sp>
    </p:spTree>
    <p:extLst>
      <p:ext uri="{BB962C8B-B14F-4D97-AF65-F5344CB8AC3E}">
        <p14:creationId xmlns:p14="http://schemas.microsoft.com/office/powerpoint/2010/main" val="33276346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3290-8626-82D4-1309-A13190264764}"/>
              </a:ext>
            </a:extLst>
          </p:cNvPr>
          <p:cNvSpPr>
            <a:spLocks noGrp="1"/>
          </p:cNvSpPr>
          <p:nvPr>
            <p:ph type="title"/>
          </p:nvPr>
        </p:nvSpPr>
        <p:spPr/>
        <p:txBody>
          <a:bodyPr>
            <a:normAutofit fontScale="90000"/>
          </a:bodyPr>
          <a:lstStyle/>
          <a:p>
            <a:pPr algn="ctr"/>
            <a:r>
              <a:rPr lang="en-US"/>
              <a:t>Calling Crisis Services</a:t>
            </a:r>
            <a:br>
              <a:rPr lang="en-US"/>
            </a:br>
            <a:r>
              <a:rPr lang="en-US" sz="4000" b="1"/>
              <a:t>PRESENTING TEAM MUST EDIT FOR SERVICE AREA</a:t>
            </a:r>
            <a:endParaRPr lang="en-US" b="1"/>
          </a:p>
        </p:txBody>
      </p:sp>
      <p:sp>
        <p:nvSpPr>
          <p:cNvPr id="3" name="Content Placeholder 2">
            <a:extLst>
              <a:ext uri="{FF2B5EF4-FFF2-40B4-BE49-F238E27FC236}">
                <a16:creationId xmlns:a16="http://schemas.microsoft.com/office/drawing/2014/main" id="{9DC8462B-2AC8-1AE9-995A-BC5416FEB1B9}"/>
              </a:ext>
            </a:extLst>
          </p:cNvPr>
          <p:cNvSpPr>
            <a:spLocks noGrp="1"/>
          </p:cNvSpPr>
          <p:nvPr>
            <p:ph idx="1"/>
          </p:nvPr>
        </p:nvSpPr>
        <p:spPr/>
        <p:txBody>
          <a:bodyPr>
            <a:normAutofit fontScale="92500" lnSpcReduction="10000"/>
          </a:bodyPr>
          <a:lstStyle/>
          <a:p>
            <a:pPr marL="0" indent="0">
              <a:buNone/>
            </a:pPr>
            <a:r>
              <a:rPr lang="en-US"/>
              <a:t>Explain what the process is for calling your local mobile crisis or crisis unit, and what people can expect. Some questions or considerations of what to include might be:</a:t>
            </a:r>
          </a:p>
          <a:p>
            <a:pPr lvl="1"/>
            <a:r>
              <a:rPr lang="en-US"/>
              <a:t>Is law enforcement present/involved, if so, how? (i.e., if transport is provided by police and do they handcuff before transport)</a:t>
            </a:r>
          </a:p>
          <a:p>
            <a:pPr lvl="1"/>
            <a:r>
              <a:rPr lang="en-US"/>
              <a:t>What information will be asked, and who will be asked to provide information?</a:t>
            </a:r>
          </a:p>
          <a:p>
            <a:pPr lvl="1"/>
            <a:r>
              <a:rPr lang="en-US"/>
              <a:t>What is the working relationship between your team and the crisis team/unit? How can the team advocate for participants in these moments?</a:t>
            </a:r>
          </a:p>
          <a:p>
            <a:pPr lvl="1"/>
            <a:r>
              <a:rPr lang="en-US"/>
              <a:t>How long do crisis unit stays generally last?</a:t>
            </a:r>
          </a:p>
          <a:p>
            <a:pPr marL="0" indent="0">
              <a:buNone/>
            </a:pPr>
            <a:r>
              <a:rPr lang="en-US"/>
              <a:t>Ensure you include any other important information about your local crisis service continuum and those interactions.</a:t>
            </a:r>
          </a:p>
          <a:p>
            <a:pPr marL="0" indent="0">
              <a:buNone/>
            </a:pPr>
            <a:r>
              <a:rPr lang="en-US"/>
              <a:t>PRESENTERS: INCLUDE CRISIS NUMBERS AND RESOURCES</a:t>
            </a:r>
          </a:p>
        </p:txBody>
      </p:sp>
    </p:spTree>
    <p:extLst>
      <p:ext uri="{BB962C8B-B14F-4D97-AF65-F5344CB8AC3E}">
        <p14:creationId xmlns:p14="http://schemas.microsoft.com/office/powerpoint/2010/main" val="24616779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473CB-B04E-3089-4F9E-18CBB35CDDAA}"/>
              </a:ext>
            </a:extLst>
          </p:cNvPr>
          <p:cNvSpPr>
            <a:spLocks noGrp="1"/>
          </p:cNvSpPr>
          <p:nvPr>
            <p:ph type="title"/>
          </p:nvPr>
        </p:nvSpPr>
        <p:spPr/>
        <p:txBody>
          <a:bodyPr/>
          <a:lstStyle/>
          <a:p>
            <a:pPr algn="ctr"/>
            <a:r>
              <a:rPr lang="en-US"/>
              <a:t>Hospitalizations</a:t>
            </a:r>
          </a:p>
        </p:txBody>
      </p:sp>
      <p:sp>
        <p:nvSpPr>
          <p:cNvPr id="3" name="Content Placeholder 2">
            <a:extLst>
              <a:ext uri="{FF2B5EF4-FFF2-40B4-BE49-F238E27FC236}">
                <a16:creationId xmlns:a16="http://schemas.microsoft.com/office/drawing/2014/main" id="{CF0402BD-5C38-93CD-3589-6E562157D2FF}"/>
              </a:ext>
            </a:extLst>
          </p:cNvPr>
          <p:cNvSpPr>
            <a:spLocks noGrp="1"/>
          </p:cNvSpPr>
          <p:nvPr>
            <p:ph idx="1"/>
          </p:nvPr>
        </p:nvSpPr>
        <p:spPr/>
        <p:txBody>
          <a:bodyPr vert="horz" lIns="91440" tIns="45720" rIns="91440" bIns="45720" rtlCol="0" anchor="t">
            <a:normAutofit fontScale="77500" lnSpcReduction="20000"/>
          </a:bodyPr>
          <a:lstStyle/>
          <a:p>
            <a:r>
              <a:rPr lang="en-US"/>
              <a:t>Some, but not all, people who experience psychosis have experiences with </a:t>
            </a:r>
            <a:r>
              <a:rPr lang="en-US" err="1"/>
              <a:t>hospitalizatio</a:t>
            </a:r>
            <a:r>
              <a:rPr lang="en-US"/>
              <a:t>n. If you have these experiences, you are not alone. For many individuals, being in the hospital can be a positive experience and lead to more stability and other positive changes.</a:t>
            </a:r>
          </a:p>
          <a:p>
            <a:r>
              <a:rPr lang="en-US"/>
              <a:t>You, your family, and your team might decide together that the best way for you to stay safe and heal is to go to the hospital. If it's a true shared decision, hospitalization can be a positive experience, especially when the decision is made</a:t>
            </a:r>
          </a:p>
          <a:p>
            <a:pPr lvl="1"/>
            <a:r>
              <a:rPr lang="en-US"/>
              <a:t>based on what's important to you;</a:t>
            </a:r>
          </a:p>
          <a:p>
            <a:pPr lvl="1"/>
            <a:r>
              <a:rPr lang="en-US"/>
              <a:t>with you having the information you need to participate in the decision; and,</a:t>
            </a:r>
          </a:p>
          <a:p>
            <a:pPr lvl="1"/>
            <a:r>
              <a:rPr lang="en-US"/>
              <a:t>after you have weighed all the pros and cons,</a:t>
            </a:r>
          </a:p>
          <a:p>
            <a:r>
              <a:rPr lang="en-US"/>
              <a:t>If you end up in the hospital against your will, you might have fewer choices. However, you still have the right to be heard, to be told the truth, and to be treated respectfully and with genuine concern. If you are at the hospital, no matter how you got there, you should still be able to use shared decision-making approaches with your providers both in and outside of the hospital. </a:t>
            </a:r>
          </a:p>
          <a:p>
            <a:endParaRPr lang="en-US"/>
          </a:p>
          <a:p>
            <a:endParaRPr lang="en-US"/>
          </a:p>
        </p:txBody>
      </p:sp>
    </p:spTree>
    <p:extLst>
      <p:ext uri="{BB962C8B-B14F-4D97-AF65-F5344CB8AC3E}">
        <p14:creationId xmlns:p14="http://schemas.microsoft.com/office/powerpoint/2010/main" val="6344259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3209C-26D3-F69A-0264-3E1591ED037F}"/>
              </a:ext>
            </a:extLst>
          </p:cNvPr>
          <p:cNvSpPr>
            <a:spLocks noGrp="1"/>
          </p:cNvSpPr>
          <p:nvPr>
            <p:ph type="title"/>
          </p:nvPr>
        </p:nvSpPr>
        <p:spPr/>
        <p:txBody>
          <a:bodyPr/>
          <a:lstStyle/>
          <a:p>
            <a:pPr algn="ctr"/>
            <a:r>
              <a:rPr lang="en-US"/>
              <a:t>Working with Your Team During Hospitalization</a:t>
            </a:r>
          </a:p>
        </p:txBody>
      </p:sp>
      <p:sp>
        <p:nvSpPr>
          <p:cNvPr id="3" name="Content Placeholder 2">
            <a:extLst>
              <a:ext uri="{FF2B5EF4-FFF2-40B4-BE49-F238E27FC236}">
                <a16:creationId xmlns:a16="http://schemas.microsoft.com/office/drawing/2014/main" id="{DBB41958-2E0C-E7CA-7EF6-8816B2DADED0}"/>
              </a:ext>
            </a:extLst>
          </p:cNvPr>
          <p:cNvSpPr>
            <a:spLocks noGrp="1"/>
          </p:cNvSpPr>
          <p:nvPr>
            <p:ph idx="1"/>
          </p:nvPr>
        </p:nvSpPr>
        <p:spPr/>
        <p:txBody>
          <a:bodyPr vert="horz" lIns="91440" tIns="45720" rIns="91440" bIns="45720" rtlCol="0" anchor="t">
            <a:normAutofit/>
          </a:bodyPr>
          <a:lstStyle/>
          <a:p>
            <a:pPr marL="0" indent="0">
              <a:buNone/>
            </a:pPr>
            <a:r>
              <a:rPr lang="en-US" b="1"/>
              <a:t>PRESENTERS: Explain your team’s process in supporting participants and families during the hospitalization process. </a:t>
            </a:r>
          </a:p>
          <a:p>
            <a:pPr marL="0" indent="0">
              <a:buNone/>
            </a:pPr>
            <a:r>
              <a:rPr lang="en-US" b="1"/>
              <a:t>See EASA Practice Guidelines &amp; Fidelity Assessment Tool (2026) Section 4.12 </a:t>
            </a:r>
            <a:r>
              <a:rPr lang="en-US" b="1">
                <a:ea typeface="+mn-lt"/>
                <a:cs typeface="+mn-lt"/>
              </a:rPr>
              <a:t>Maintaining Engagement during Psychiatric Hospitalizations for specific guidance</a:t>
            </a:r>
            <a:endParaRPr lang="en-US" b="1"/>
          </a:p>
        </p:txBody>
      </p:sp>
    </p:spTree>
    <p:extLst>
      <p:ext uri="{BB962C8B-B14F-4D97-AF65-F5344CB8AC3E}">
        <p14:creationId xmlns:p14="http://schemas.microsoft.com/office/powerpoint/2010/main" val="37212903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D32EE-A423-ACFD-6366-0970E99F441C}"/>
              </a:ext>
            </a:extLst>
          </p:cNvPr>
          <p:cNvSpPr>
            <a:spLocks noGrp="1"/>
          </p:cNvSpPr>
          <p:nvPr>
            <p:ph type="title"/>
          </p:nvPr>
        </p:nvSpPr>
        <p:spPr/>
        <p:txBody>
          <a:bodyPr/>
          <a:lstStyle/>
          <a:p>
            <a:pPr algn="ctr"/>
            <a:r>
              <a:rPr lang="en-US"/>
              <a:t>Lived Experience Panel </a:t>
            </a:r>
          </a:p>
        </p:txBody>
      </p:sp>
      <p:sp>
        <p:nvSpPr>
          <p:cNvPr id="3" name="Content Placeholder 2">
            <a:extLst>
              <a:ext uri="{FF2B5EF4-FFF2-40B4-BE49-F238E27FC236}">
                <a16:creationId xmlns:a16="http://schemas.microsoft.com/office/drawing/2014/main" id="{BC843A33-80DC-77AF-F667-09FFF8283F73}"/>
              </a:ext>
            </a:extLst>
          </p:cNvPr>
          <p:cNvSpPr>
            <a:spLocks noGrp="1"/>
          </p:cNvSpPr>
          <p:nvPr>
            <p:ph idx="1"/>
          </p:nvPr>
        </p:nvSpPr>
        <p:spPr/>
        <p:txBody>
          <a:bodyPr vert="horz" lIns="91440" tIns="45720" rIns="91440" bIns="45720" rtlCol="0" anchor="t">
            <a:normAutofit/>
          </a:bodyPr>
          <a:lstStyle/>
          <a:p>
            <a:r>
              <a:rPr lang="en-US" b="1" u="sng"/>
              <a:t>PRESENTERS:</a:t>
            </a:r>
          </a:p>
          <a:p>
            <a:r>
              <a:rPr lang="en-US" b="1" u="sng"/>
              <a:t>Have current participants, graduates, and current/past family members participate in a Q &amp; A panel about their experience in the program and/or experience in MFG/Single-family</a:t>
            </a:r>
            <a:endParaRPr lang="en-US"/>
          </a:p>
          <a:p>
            <a:r>
              <a:rPr lang="en-US" b="1"/>
              <a:t>Work with individuals ahead of time to prepare them for what they want to share/do not want to share</a:t>
            </a:r>
            <a:endParaRPr lang="en-US" b="1" u="sng"/>
          </a:p>
          <a:p>
            <a:r>
              <a:rPr lang="en-US" b="1" u="sng"/>
              <a:t>Provide transportation (bus passes, etc.) and compensate them for their time and expertise.</a:t>
            </a:r>
            <a:endParaRPr lang="en-US"/>
          </a:p>
          <a:p>
            <a:endParaRPr lang="en-US"/>
          </a:p>
        </p:txBody>
      </p:sp>
    </p:spTree>
    <p:extLst>
      <p:ext uri="{BB962C8B-B14F-4D97-AF65-F5344CB8AC3E}">
        <p14:creationId xmlns:p14="http://schemas.microsoft.com/office/powerpoint/2010/main" val="15210397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BAB4-24B1-6AE6-D5B4-B7C3985B68BE}"/>
              </a:ext>
            </a:extLst>
          </p:cNvPr>
          <p:cNvSpPr>
            <a:spLocks noGrp="1"/>
          </p:cNvSpPr>
          <p:nvPr>
            <p:ph type="title"/>
          </p:nvPr>
        </p:nvSpPr>
        <p:spPr>
          <a:xfrm>
            <a:off x="838200" y="2002631"/>
            <a:ext cx="10515600" cy="2852737"/>
          </a:xfrm>
        </p:spPr>
        <p:txBody>
          <a:bodyPr anchor="ctr"/>
          <a:lstStyle/>
          <a:p>
            <a:pPr algn="ctr"/>
            <a:r>
              <a:rPr lang="en-US"/>
              <a:t>Understanding Privacy</a:t>
            </a:r>
          </a:p>
        </p:txBody>
      </p:sp>
    </p:spTree>
    <p:extLst>
      <p:ext uri="{BB962C8B-B14F-4D97-AF65-F5344CB8AC3E}">
        <p14:creationId xmlns:p14="http://schemas.microsoft.com/office/powerpoint/2010/main" val="36479947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BE935-1C90-C018-7000-8899E7C5F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C33A4-521D-FAB0-F4C8-74D19D263FF4}"/>
              </a:ext>
            </a:extLst>
          </p:cNvPr>
          <p:cNvSpPr>
            <a:spLocks noGrp="1"/>
          </p:cNvSpPr>
          <p:nvPr>
            <p:ph type="title"/>
          </p:nvPr>
        </p:nvSpPr>
        <p:spPr/>
        <p:txBody>
          <a:bodyPr/>
          <a:lstStyle/>
          <a:p>
            <a:pPr algn="ctr"/>
            <a:r>
              <a:rPr lang="en-US"/>
              <a:t>HIPAA </a:t>
            </a:r>
          </a:p>
        </p:txBody>
      </p:sp>
      <p:sp>
        <p:nvSpPr>
          <p:cNvPr id="3" name="Content Placeholder 2">
            <a:extLst>
              <a:ext uri="{FF2B5EF4-FFF2-40B4-BE49-F238E27FC236}">
                <a16:creationId xmlns:a16="http://schemas.microsoft.com/office/drawing/2014/main" id="{FA3594E4-670A-4CB2-B814-4D35E337F871}"/>
              </a:ext>
            </a:extLst>
          </p:cNvPr>
          <p:cNvSpPr>
            <a:spLocks noGrp="1"/>
          </p:cNvSpPr>
          <p:nvPr>
            <p:ph idx="1"/>
          </p:nvPr>
        </p:nvSpPr>
        <p:spPr/>
        <p:txBody>
          <a:bodyPr vert="horz" lIns="91440" tIns="45720" rIns="91440" bIns="45720" rtlCol="0" anchor="t">
            <a:normAutofit fontScale="85000" lnSpcReduction="20000"/>
          </a:bodyPr>
          <a:lstStyle/>
          <a:p>
            <a:pPr marL="0" indent="0">
              <a:spcAft>
                <a:spcPts val="500"/>
              </a:spcAft>
              <a:buNone/>
            </a:pPr>
            <a:r>
              <a:rPr lang="en-US">
                <a:ea typeface="+mn-lt"/>
                <a:cs typeface="+mn-lt"/>
              </a:rPr>
              <a:t>The Health Insurance Portability and Accountability Act (HIPAA) is a federal law for keeping health information private. HIPAA prevents healthcare providers, most health insurance plans, and other healthcare agencies from disclosing your personal health information without your written permission. Health information protected by HIPPA is:</a:t>
            </a:r>
            <a:endParaRPr lang="en-US"/>
          </a:p>
          <a:p>
            <a:pPr>
              <a:spcAft>
                <a:spcPts val="500"/>
              </a:spcAft>
            </a:pPr>
            <a:r>
              <a:rPr lang="en-US">
                <a:ea typeface="+mn-lt"/>
                <a:cs typeface="+mn-lt"/>
              </a:rPr>
              <a:t>Anything in your medical record</a:t>
            </a:r>
            <a:endParaRPr lang="en-US"/>
          </a:p>
          <a:p>
            <a:pPr>
              <a:spcAft>
                <a:spcPts val="500"/>
              </a:spcAft>
            </a:pPr>
            <a:r>
              <a:rPr lang="en-US">
                <a:ea typeface="+mn-lt"/>
                <a:cs typeface="+mn-lt"/>
              </a:rPr>
              <a:t>Conversations your providers have about your care or treatment (for example, conversations your doctor may have with his nurse about your care)</a:t>
            </a:r>
            <a:endParaRPr lang="en-US"/>
          </a:p>
          <a:p>
            <a:pPr>
              <a:spcAft>
                <a:spcPts val="500"/>
              </a:spcAft>
            </a:pPr>
            <a:r>
              <a:rPr lang="en-US">
                <a:ea typeface="+mn-lt"/>
                <a:cs typeface="+mn-lt"/>
              </a:rPr>
              <a:t>Information about you in your health insurer's computer system</a:t>
            </a:r>
            <a:endParaRPr lang="en-US"/>
          </a:p>
          <a:p>
            <a:pPr>
              <a:spcAft>
                <a:spcPts val="500"/>
              </a:spcAft>
            </a:pPr>
            <a:r>
              <a:rPr lang="en-US">
                <a:ea typeface="+mn-lt"/>
                <a:cs typeface="+mn-lt"/>
              </a:rPr>
              <a:t>Your medical billing information</a:t>
            </a:r>
            <a:endParaRPr lang="en-US"/>
          </a:p>
          <a:p>
            <a:pPr>
              <a:spcAft>
                <a:spcPts val="500"/>
              </a:spcAft>
            </a:pPr>
            <a:r>
              <a:rPr lang="en-US">
                <a:ea typeface="+mn-lt"/>
                <a:cs typeface="+mn-lt"/>
              </a:rPr>
              <a:t>Most other health information about you held by anyone involved in the healthcare system</a:t>
            </a:r>
            <a:endParaRPr lang="en-US"/>
          </a:p>
        </p:txBody>
      </p:sp>
    </p:spTree>
    <p:extLst>
      <p:ext uri="{BB962C8B-B14F-4D97-AF65-F5344CB8AC3E}">
        <p14:creationId xmlns:p14="http://schemas.microsoft.com/office/powerpoint/2010/main" val="523509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8CDA54-6A78-1426-8230-14A92C01D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478775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0D0F6-E19C-BA2F-6DE6-0E182D358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12C22-6094-944F-8A04-6E283F03E1F1}"/>
              </a:ext>
            </a:extLst>
          </p:cNvPr>
          <p:cNvSpPr>
            <a:spLocks noGrp="1"/>
          </p:cNvSpPr>
          <p:nvPr>
            <p:ph type="title"/>
          </p:nvPr>
        </p:nvSpPr>
        <p:spPr/>
        <p:txBody>
          <a:bodyPr>
            <a:normAutofit fontScale="90000"/>
          </a:bodyPr>
          <a:lstStyle/>
          <a:p>
            <a:pPr algn="ctr"/>
            <a:r>
              <a:rPr lang="en-US"/>
              <a:t>Exceptions:</a:t>
            </a:r>
            <a:br>
              <a:rPr lang="en-US"/>
            </a:br>
            <a:r>
              <a:rPr lang="en-US" b="1"/>
              <a:t>PRESENTERS: Ensure this aligns with the laws in your area</a:t>
            </a:r>
            <a:r>
              <a:rPr lang="en-US"/>
              <a:t> </a:t>
            </a:r>
          </a:p>
        </p:txBody>
      </p:sp>
      <p:sp>
        <p:nvSpPr>
          <p:cNvPr id="3" name="Content Placeholder 2">
            <a:extLst>
              <a:ext uri="{FF2B5EF4-FFF2-40B4-BE49-F238E27FC236}">
                <a16:creationId xmlns:a16="http://schemas.microsoft.com/office/drawing/2014/main" id="{BE4DB08C-C32F-CEBD-5B95-055DBA58D3B6}"/>
              </a:ext>
            </a:extLst>
          </p:cNvPr>
          <p:cNvSpPr>
            <a:spLocks noGrp="1"/>
          </p:cNvSpPr>
          <p:nvPr>
            <p:ph idx="1"/>
          </p:nvPr>
        </p:nvSpPr>
        <p:spPr/>
        <p:txBody>
          <a:bodyPr vert="horz" lIns="91440" tIns="45720" rIns="91440" bIns="45720" rtlCol="0" anchor="t">
            <a:normAutofit lnSpcReduction="10000"/>
          </a:bodyPr>
          <a:lstStyle/>
          <a:p>
            <a:pPr>
              <a:spcAft>
                <a:spcPts val="500"/>
              </a:spcAft>
            </a:pPr>
            <a:r>
              <a:rPr lang="en-US">
                <a:ea typeface="+mn-lt"/>
                <a:cs typeface="+mn-lt"/>
              </a:rPr>
              <a:t>If you say you want to hurt yourself or someone else, your provider is required by law to share your information in order to help you stay safe.</a:t>
            </a:r>
            <a:endParaRPr lang="en-US"/>
          </a:p>
          <a:p>
            <a:pPr>
              <a:spcAft>
                <a:spcPts val="500"/>
              </a:spcAft>
            </a:pPr>
            <a:r>
              <a:rPr lang="en-US">
                <a:ea typeface="+mn-lt"/>
                <a:cs typeface="+mn-lt"/>
              </a:rPr>
              <a:t>If you tell us about the abuse of a child, elder, or person who receives mental health or developmental disabilities services. These types of people are under "mandatory reporting" laws, where abuse against them must be reported to the Department of Human Services. </a:t>
            </a:r>
          </a:p>
          <a:p>
            <a:pPr>
              <a:spcAft>
                <a:spcPts val="500"/>
              </a:spcAft>
            </a:pPr>
            <a:r>
              <a:rPr lang="en-US">
                <a:ea typeface="+mn-lt"/>
                <a:cs typeface="+mn-lt"/>
              </a:rPr>
              <a:t>If your information is important to a court case or legal matter, there is a legal document that could request your information.</a:t>
            </a:r>
            <a:endParaRPr lang="en-US"/>
          </a:p>
          <a:p>
            <a:pPr>
              <a:spcAft>
                <a:spcPts val="500"/>
              </a:spcAft>
              <a:buNone/>
            </a:pPr>
            <a:endParaRPr lang="en-US"/>
          </a:p>
        </p:txBody>
      </p:sp>
    </p:spTree>
    <p:extLst>
      <p:ext uri="{BB962C8B-B14F-4D97-AF65-F5344CB8AC3E}">
        <p14:creationId xmlns:p14="http://schemas.microsoft.com/office/powerpoint/2010/main" val="39526147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FDFDB-9EF8-1CBA-2244-4C8DCF005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BCBCE-82E2-CBD0-46EF-50600AFEC49B}"/>
              </a:ext>
            </a:extLst>
          </p:cNvPr>
          <p:cNvSpPr>
            <a:spLocks noGrp="1"/>
          </p:cNvSpPr>
          <p:nvPr>
            <p:ph type="title"/>
          </p:nvPr>
        </p:nvSpPr>
        <p:spPr/>
        <p:txBody>
          <a:bodyPr/>
          <a:lstStyle/>
          <a:p>
            <a:pPr algn="ctr"/>
            <a:r>
              <a:rPr lang="en-US"/>
              <a:t>Release of Information (ROI)</a:t>
            </a:r>
          </a:p>
        </p:txBody>
      </p:sp>
      <p:sp>
        <p:nvSpPr>
          <p:cNvPr id="3" name="Content Placeholder 2">
            <a:extLst>
              <a:ext uri="{FF2B5EF4-FFF2-40B4-BE49-F238E27FC236}">
                <a16:creationId xmlns:a16="http://schemas.microsoft.com/office/drawing/2014/main" id="{7C787156-A1A8-F9E1-5AF2-C8B7F4127348}"/>
              </a:ext>
            </a:extLst>
          </p:cNvPr>
          <p:cNvSpPr>
            <a:spLocks noGrp="1"/>
          </p:cNvSpPr>
          <p:nvPr>
            <p:ph idx="1"/>
          </p:nvPr>
        </p:nvSpPr>
        <p:spPr/>
        <p:txBody>
          <a:bodyPr vert="horz" lIns="91440" tIns="45720" rIns="91440" bIns="45720" rtlCol="0" anchor="t">
            <a:normAutofit fontScale="77500" lnSpcReduction="20000"/>
          </a:bodyPr>
          <a:lstStyle/>
          <a:p>
            <a:pPr>
              <a:lnSpc>
                <a:spcPct val="120000"/>
              </a:lnSpc>
            </a:pPr>
            <a:r>
              <a:rPr lang="en-US" sz="2400">
                <a:ea typeface="+mn-lt"/>
                <a:cs typeface="+mn-lt"/>
              </a:rPr>
              <a:t>If you give your permission, your information will be shared as you have asked. HIPAA only prevents </a:t>
            </a:r>
            <a:r>
              <a:rPr lang="en-US" sz="2400" u="sng">
                <a:ea typeface="+mn-lt"/>
                <a:cs typeface="+mn-lt"/>
              </a:rPr>
              <a:t>unauthorized</a:t>
            </a:r>
            <a:r>
              <a:rPr lang="en-US" sz="2400">
                <a:ea typeface="+mn-lt"/>
                <a:cs typeface="+mn-lt"/>
              </a:rPr>
              <a:t> sharing of your health information. You can give your permission in writing to share some or all of your health information with someone else using a Release Form. You can also change the level of consent (meaning that you want more or less information to be shared) or revoke it at any time. Talk to your team about what you want to be shared, or what you don’t, and they will respect your decision or explain when they are required to share certain things.</a:t>
            </a:r>
          </a:p>
          <a:p>
            <a:pPr>
              <a:lnSpc>
                <a:spcPct val="120000"/>
              </a:lnSpc>
            </a:pPr>
            <a:r>
              <a:rPr lang="en-US" sz="2400"/>
              <a:t>For Caregivers: Sometimes, when a loved-one needs hospitalization, they are overwhelmed and may refuse to sign an ROI.  This can be distressing for parents, who are then out of the loop. If this happens, remember that, even if the treatment team providing care can't share information with YOU, YOU can share information with THEM.  This can be very helpful in filling in the blanks for emergency care providers.</a:t>
            </a:r>
          </a:p>
          <a:p>
            <a:pPr>
              <a:lnSpc>
                <a:spcPct val="120000"/>
              </a:lnSpc>
            </a:pPr>
            <a:r>
              <a:rPr lang="en-US" sz="2400" i="1" u="sng"/>
              <a:t>Suggestion</a:t>
            </a:r>
            <a:r>
              <a:rPr lang="en-US" sz="2400" i="1"/>
              <a:t>: Create a one-page medical history and keep it on-hand for emergencies. Summarize course of illness, medications etc.</a:t>
            </a:r>
          </a:p>
        </p:txBody>
      </p:sp>
    </p:spTree>
    <p:extLst>
      <p:ext uri="{BB962C8B-B14F-4D97-AF65-F5344CB8AC3E}">
        <p14:creationId xmlns:p14="http://schemas.microsoft.com/office/powerpoint/2010/main" val="169111748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71364-7EF9-C6D7-4E78-62E38AC9F9C8}"/>
              </a:ext>
            </a:extLst>
          </p:cNvPr>
          <p:cNvSpPr>
            <a:spLocks noGrp="1"/>
          </p:cNvSpPr>
          <p:nvPr>
            <p:ph type="ctrTitle"/>
          </p:nvPr>
        </p:nvSpPr>
        <p:spPr>
          <a:xfrm>
            <a:off x="1524000" y="2235200"/>
            <a:ext cx="9144000" cy="2387600"/>
          </a:xfrm>
        </p:spPr>
        <p:txBody>
          <a:bodyPr anchor="ctr"/>
          <a:lstStyle/>
          <a:p>
            <a:r>
              <a:rPr lang="en-US"/>
              <a:t>Family Engagement and Common Experiences</a:t>
            </a:r>
          </a:p>
        </p:txBody>
      </p:sp>
    </p:spTree>
    <p:extLst>
      <p:ext uri="{BB962C8B-B14F-4D97-AF65-F5344CB8AC3E}">
        <p14:creationId xmlns:p14="http://schemas.microsoft.com/office/powerpoint/2010/main" val="24456927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BABB0-E15E-B70D-52E7-626DD6F3EDDD}"/>
              </a:ext>
            </a:extLst>
          </p:cNvPr>
          <p:cNvSpPr>
            <a:spLocks noGrp="1"/>
          </p:cNvSpPr>
          <p:nvPr>
            <p:ph type="title"/>
          </p:nvPr>
        </p:nvSpPr>
        <p:spPr/>
        <p:txBody>
          <a:bodyPr/>
          <a:lstStyle/>
          <a:p>
            <a:pPr algn="ctr"/>
            <a:r>
              <a:rPr lang="en-US"/>
              <a:t>What do we mean by “family”?</a:t>
            </a:r>
          </a:p>
        </p:txBody>
      </p:sp>
      <p:sp>
        <p:nvSpPr>
          <p:cNvPr id="3" name="Content Placeholder 2">
            <a:extLst>
              <a:ext uri="{FF2B5EF4-FFF2-40B4-BE49-F238E27FC236}">
                <a16:creationId xmlns:a16="http://schemas.microsoft.com/office/drawing/2014/main" id="{5356F565-6D70-EA56-9D31-705F56146692}"/>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a:t>When your team uses the word “family” we are not just talking about blood relatives. Some people do not have close relationships with their family, but that doesn’t mean there aren’t other supports that can be involved. We invite participants to include their chosen family (such as friends, roommates, partners, etc.) to participate in treatment with them. This participation could be as small as “will you help me remember to take my medications every morning?” or something more involved like “will you come to my therapy session with me so we can talk about how to solve a problem together?”</a:t>
            </a:r>
          </a:p>
          <a:p>
            <a:pPr marL="0" indent="0">
              <a:buNone/>
            </a:pPr>
            <a:r>
              <a:rPr lang="en-US"/>
              <a:t>If you don’t have a strong support network right now, that doesn’t mean you never will. Work with your team to identify people who could potentially be supports, or even just figuring out what support would look like. Other potential supports could be people like coaches, teachers, pastors, or co-workers. While you might not ever invite them to a therapy session, they can still be supportive to you in areas where you could use help during and after your participation in the program.</a:t>
            </a:r>
          </a:p>
        </p:txBody>
      </p:sp>
    </p:spTree>
    <p:extLst>
      <p:ext uri="{BB962C8B-B14F-4D97-AF65-F5344CB8AC3E}">
        <p14:creationId xmlns:p14="http://schemas.microsoft.com/office/powerpoint/2010/main" val="37210241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8DCC8-6D90-AE23-6258-61A97BFD49F6}"/>
              </a:ext>
            </a:extLst>
          </p:cNvPr>
          <p:cNvSpPr>
            <a:spLocks noGrp="1"/>
          </p:cNvSpPr>
          <p:nvPr>
            <p:ph type="title"/>
          </p:nvPr>
        </p:nvSpPr>
        <p:spPr/>
        <p:txBody>
          <a:bodyPr/>
          <a:lstStyle/>
          <a:p>
            <a:pPr algn="ctr"/>
            <a:r>
              <a:rPr lang="en-US"/>
              <a:t>Family engagement supports recovery!</a:t>
            </a:r>
          </a:p>
        </p:txBody>
      </p:sp>
      <p:sp>
        <p:nvSpPr>
          <p:cNvPr id="3" name="Content Placeholder 2">
            <a:extLst>
              <a:ext uri="{FF2B5EF4-FFF2-40B4-BE49-F238E27FC236}">
                <a16:creationId xmlns:a16="http://schemas.microsoft.com/office/drawing/2014/main" id="{BD03D8C9-1C53-D6DA-745C-428645C945B9}"/>
              </a:ext>
            </a:extLst>
          </p:cNvPr>
          <p:cNvSpPr>
            <a:spLocks noGrp="1"/>
          </p:cNvSpPr>
          <p:nvPr>
            <p:ph idx="1"/>
          </p:nvPr>
        </p:nvSpPr>
        <p:spPr>
          <a:xfrm>
            <a:off x="838200" y="1834769"/>
            <a:ext cx="10515600" cy="4351338"/>
          </a:xfrm>
        </p:spPr>
        <p:txBody>
          <a:bodyPr vert="horz" lIns="91440" tIns="45720" rIns="91440" bIns="45720" rtlCol="0" anchor="t">
            <a:normAutofit/>
          </a:bodyPr>
          <a:lstStyle/>
          <a:p>
            <a:pPr marL="342900" indent="-342900"/>
            <a:r>
              <a:rPr lang="en-US" sz="2400">
                <a:highlight>
                  <a:srgbClr val="FFFFFF"/>
                </a:highlight>
              </a:rPr>
              <a:t>Family support has been found to be one of the most important factors in recovery.</a:t>
            </a:r>
            <a:endParaRPr lang="en-US" sz="2400"/>
          </a:p>
          <a:p>
            <a:pPr marL="342900" indent="-342900"/>
            <a:r>
              <a:rPr lang="en-US" sz="2400"/>
              <a:t>National and international studies show that having 'family' involved on the team while enrolled in a program like EASA has positive outcomes for the young person</a:t>
            </a:r>
            <a:endParaRPr lang="en-US" sz="2400" b="1">
              <a:solidFill>
                <a:srgbClr val="123D80"/>
              </a:solidFill>
              <a:highlight>
                <a:srgbClr val="FFFFFF"/>
              </a:highlight>
              <a:latin typeface="Aptos"/>
              <a:ea typeface="Open Sans"/>
              <a:cs typeface="Open Sans"/>
            </a:endParaRPr>
          </a:p>
          <a:p>
            <a:pPr marL="800100" lvl="1" indent="-342900"/>
            <a:r>
              <a:rPr lang="en-US"/>
              <a:t>Relapse rates are 50 - 60% lower </a:t>
            </a:r>
          </a:p>
          <a:p>
            <a:pPr marL="800100" lvl="1" indent="-342900"/>
            <a:r>
              <a:rPr lang="en-US"/>
              <a:t>Hospitalization rates are 50% lower</a:t>
            </a:r>
          </a:p>
          <a:p>
            <a:pPr marL="800100" lvl="1" indent="-342900"/>
            <a:r>
              <a:rPr lang="en-US">
                <a:latin typeface="Aptos"/>
                <a:ea typeface="Open Sans"/>
                <a:cs typeface="Open Sans"/>
              </a:rPr>
              <a:t>Stress levels at home are  reduced</a:t>
            </a:r>
            <a:endParaRPr lang="en-US" sz="2400">
              <a:latin typeface="Aptos"/>
              <a:ea typeface="Open Sans"/>
              <a:cs typeface="Open Sans"/>
            </a:endParaRPr>
          </a:p>
        </p:txBody>
      </p:sp>
      <p:sp>
        <p:nvSpPr>
          <p:cNvPr id="4" name="TextBox 3">
            <a:extLst>
              <a:ext uri="{FF2B5EF4-FFF2-40B4-BE49-F238E27FC236}">
                <a16:creationId xmlns:a16="http://schemas.microsoft.com/office/drawing/2014/main" id="{8912C9EF-EAF8-00B2-3A16-E2B2686B3149}"/>
              </a:ext>
            </a:extLst>
          </p:cNvPr>
          <p:cNvSpPr txBox="1"/>
          <p:nvPr/>
        </p:nvSpPr>
        <p:spPr>
          <a:xfrm>
            <a:off x="5696712" y="6354375"/>
            <a:ext cx="6263640" cy="276999"/>
          </a:xfrm>
          <a:prstGeom prst="rect">
            <a:avLst/>
          </a:prstGeom>
          <a:noFill/>
        </p:spPr>
        <p:txBody>
          <a:bodyPr wrap="square" rtlCol="0">
            <a:spAutoFit/>
          </a:bodyPr>
          <a:lstStyle/>
          <a:p>
            <a:pPr algn="r"/>
            <a:r>
              <a:rPr lang="en-US" sz="1200"/>
              <a:t>( McFarlane 2016: </a:t>
            </a:r>
            <a:r>
              <a:rPr lang="en-US" sz="1200" b="1">
                <a:solidFill>
                  <a:srgbClr val="123D80"/>
                </a:solidFill>
                <a:highlight>
                  <a:srgbClr val="FFFFFF"/>
                </a:highlight>
                <a:ea typeface="Open Sans"/>
                <a:cs typeface="Open Sans"/>
                <a:hlinkClick r:id="rId2"/>
              </a:rPr>
              <a:t>https://doi.org/10.1111/famp.12235</a:t>
            </a:r>
            <a:r>
              <a:rPr lang="en-US" sz="1200" b="1">
                <a:solidFill>
                  <a:srgbClr val="123D80"/>
                </a:solidFill>
                <a:highlight>
                  <a:srgbClr val="FFFFFF"/>
                </a:highlight>
                <a:ea typeface="Open Sans"/>
                <a:cs typeface="Open Sans"/>
              </a:rPr>
              <a:t>):</a:t>
            </a:r>
            <a:endParaRPr lang="en-US" sz="1200"/>
          </a:p>
        </p:txBody>
      </p:sp>
    </p:spTree>
    <p:extLst>
      <p:ext uri="{BB962C8B-B14F-4D97-AF65-F5344CB8AC3E}">
        <p14:creationId xmlns:p14="http://schemas.microsoft.com/office/powerpoint/2010/main" val="32364678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2EEA-5855-511F-3B4D-45545EE98AD2}"/>
              </a:ext>
            </a:extLst>
          </p:cNvPr>
          <p:cNvSpPr>
            <a:spLocks noGrp="1"/>
          </p:cNvSpPr>
          <p:nvPr>
            <p:ph type="title"/>
          </p:nvPr>
        </p:nvSpPr>
        <p:spPr/>
        <p:txBody>
          <a:bodyPr/>
          <a:lstStyle/>
          <a:p>
            <a:pPr algn="ctr"/>
            <a:r>
              <a:rPr lang="en-US"/>
              <a:t>Common Family Responses: Grief</a:t>
            </a:r>
          </a:p>
        </p:txBody>
      </p:sp>
      <p:sp>
        <p:nvSpPr>
          <p:cNvPr id="3" name="Content Placeholder 2">
            <a:extLst>
              <a:ext uri="{FF2B5EF4-FFF2-40B4-BE49-F238E27FC236}">
                <a16:creationId xmlns:a16="http://schemas.microsoft.com/office/drawing/2014/main" id="{1FED39E8-B9D6-072F-447A-1AEA78DB0125}"/>
              </a:ext>
            </a:extLst>
          </p:cNvPr>
          <p:cNvSpPr>
            <a:spLocks noGrp="1"/>
          </p:cNvSpPr>
          <p:nvPr>
            <p:ph idx="1"/>
          </p:nvPr>
        </p:nvSpPr>
        <p:spPr>
          <a:xfrm>
            <a:off x="838200" y="1536192"/>
            <a:ext cx="10515600" cy="4612016"/>
          </a:xfrm>
        </p:spPr>
        <p:txBody>
          <a:bodyPr vert="horz" lIns="91440" tIns="45720" rIns="91440" bIns="45720" rtlCol="0" anchor="t">
            <a:normAutofit/>
          </a:bodyPr>
          <a:lstStyle/>
          <a:p>
            <a:pPr marL="0" indent="0">
              <a:buNone/>
            </a:pPr>
            <a:r>
              <a:rPr lang="en-US">
                <a:ea typeface="+mn-lt"/>
                <a:cs typeface="+mn-lt"/>
              </a:rPr>
              <a:t>Psychosis can be an unexpected shock to the whole family and can bring up a range of emotions, including grief over unexpected life changes. All of these emotions are a byproduct of caring and love.</a:t>
            </a:r>
            <a:endParaRPr lang="en-US"/>
          </a:p>
          <a:p>
            <a:endParaRPr lang="en-US"/>
          </a:p>
          <a:p>
            <a:endParaRPr lang="en-US"/>
          </a:p>
        </p:txBody>
      </p:sp>
      <p:pic>
        <p:nvPicPr>
          <p:cNvPr id="1026" name="Picture 2" descr="Grief is Anything but Linear - Foster Kinship">
            <a:extLst>
              <a:ext uri="{FF2B5EF4-FFF2-40B4-BE49-F238E27FC236}">
                <a16:creationId xmlns:a16="http://schemas.microsoft.com/office/drawing/2014/main" id="{0F49808C-65FE-CA6A-368F-B4C0CA01F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5660" y="2817209"/>
            <a:ext cx="5512299" cy="3683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69539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CC3D6-96BA-DB0D-CA1F-0BE8AEAFA809}"/>
              </a:ext>
            </a:extLst>
          </p:cNvPr>
          <p:cNvSpPr>
            <a:spLocks noGrp="1"/>
          </p:cNvSpPr>
          <p:nvPr>
            <p:ph type="title"/>
          </p:nvPr>
        </p:nvSpPr>
        <p:spPr/>
        <p:txBody>
          <a:bodyPr/>
          <a:lstStyle/>
          <a:p>
            <a:pPr algn="ctr"/>
            <a:r>
              <a:rPr lang="en-US"/>
              <a:t>Turning down the heat</a:t>
            </a:r>
          </a:p>
        </p:txBody>
      </p:sp>
      <p:sp>
        <p:nvSpPr>
          <p:cNvPr id="3" name="Content Placeholder 2">
            <a:extLst>
              <a:ext uri="{FF2B5EF4-FFF2-40B4-BE49-F238E27FC236}">
                <a16:creationId xmlns:a16="http://schemas.microsoft.com/office/drawing/2014/main" id="{174BABC1-B973-B439-E2A3-2A687A43B53D}"/>
              </a:ext>
            </a:extLst>
          </p:cNvPr>
          <p:cNvSpPr>
            <a:spLocks noGrp="1"/>
          </p:cNvSpPr>
          <p:nvPr>
            <p:ph idx="1"/>
          </p:nvPr>
        </p:nvSpPr>
        <p:spPr>
          <a:xfrm>
            <a:off x="838200" y="1581210"/>
            <a:ext cx="10515600" cy="4581376"/>
          </a:xfrm>
        </p:spPr>
        <p:txBody>
          <a:bodyPr vert="horz" lIns="91440" tIns="45720" rIns="91440" bIns="45720" rtlCol="0" anchor="t">
            <a:normAutofit lnSpcReduction="10000"/>
          </a:bodyPr>
          <a:lstStyle/>
          <a:p>
            <a:pPr marL="0" indent="0">
              <a:lnSpc>
                <a:spcPct val="100000"/>
              </a:lnSpc>
              <a:spcBef>
                <a:spcPts val="0"/>
              </a:spcBef>
              <a:buNone/>
            </a:pPr>
            <a:r>
              <a:rPr lang="en-US">
                <a:ea typeface="+mn-lt"/>
                <a:cs typeface="+mn-lt"/>
              </a:rPr>
              <a:t>Sometimes, when family members are just beginning to understand psychosis, they may see their loved one's behaviors as intentional and react with criticism, fear, or anger. Other times, family members' emotions can run high in attempts to protect their loved one. An environment where emotions are running high much of the time can </a:t>
            </a:r>
            <a:r>
              <a:rPr lang="en-US"/>
              <a:t>lead to poorer treatment outcomes, higher rates of relapse, and increased severity of symptoms for individuals with psychosis.</a:t>
            </a:r>
          </a:p>
          <a:p>
            <a:pPr>
              <a:lnSpc>
                <a:spcPct val="100000"/>
              </a:lnSpc>
              <a:spcBef>
                <a:spcPts val="0"/>
              </a:spcBef>
            </a:pPr>
            <a:endParaRPr lang="en-US"/>
          </a:p>
          <a:p>
            <a:pPr marL="0" indent="0">
              <a:lnSpc>
                <a:spcPct val="100000"/>
              </a:lnSpc>
              <a:spcBef>
                <a:spcPts val="0"/>
              </a:spcBef>
              <a:buNone/>
            </a:pPr>
            <a:r>
              <a:rPr lang="en-US" b="1"/>
              <a:t>Goal:</a:t>
            </a:r>
            <a:r>
              <a:rPr lang="en-US"/>
              <a:t> Take some of the emotional heat out of the environment. Put a damper on the intensity.  Reduce the stress load at home.</a:t>
            </a:r>
          </a:p>
          <a:p>
            <a:endParaRPr lang="en-US"/>
          </a:p>
        </p:txBody>
      </p:sp>
      <p:pic>
        <p:nvPicPr>
          <p:cNvPr id="4" name="Picture 3" descr="Woman Doing Yoga Exercise In Continuous ...">
            <a:extLst>
              <a:ext uri="{FF2B5EF4-FFF2-40B4-BE49-F238E27FC236}">
                <a16:creationId xmlns:a16="http://schemas.microsoft.com/office/drawing/2014/main" id="{4CADD4CC-AE7D-334A-0DDA-EF7361A1B2ED}"/>
              </a:ext>
            </a:extLst>
          </p:cNvPr>
          <p:cNvPicPr>
            <a:picLocks noChangeAspect="1"/>
          </p:cNvPicPr>
          <p:nvPr/>
        </p:nvPicPr>
        <p:blipFill>
          <a:blip r:embed="rId2"/>
          <a:srcRect r="3382" b="6164"/>
          <a:stretch>
            <a:fillRect/>
          </a:stretch>
        </p:blipFill>
        <p:spPr>
          <a:xfrm>
            <a:off x="9609468" y="0"/>
            <a:ext cx="2458708" cy="1686081"/>
          </a:xfrm>
          <a:prstGeom prst="rect">
            <a:avLst/>
          </a:prstGeom>
        </p:spPr>
      </p:pic>
    </p:spTree>
    <p:extLst>
      <p:ext uri="{BB962C8B-B14F-4D97-AF65-F5344CB8AC3E}">
        <p14:creationId xmlns:p14="http://schemas.microsoft.com/office/powerpoint/2010/main" val="12907471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E6D77-B4F7-ABD2-00BE-687BC8F9AEDA}"/>
              </a:ext>
            </a:extLst>
          </p:cNvPr>
          <p:cNvSpPr>
            <a:spLocks noGrp="1"/>
          </p:cNvSpPr>
          <p:nvPr>
            <p:ph type="title"/>
          </p:nvPr>
        </p:nvSpPr>
        <p:spPr>
          <a:xfrm>
            <a:off x="838200" y="2002631"/>
            <a:ext cx="10515600" cy="2852737"/>
          </a:xfrm>
        </p:spPr>
        <p:txBody>
          <a:bodyPr anchor="ctr"/>
          <a:lstStyle/>
          <a:p>
            <a:pPr algn="ctr"/>
            <a:r>
              <a:rPr lang="en-US"/>
              <a:t>Communication Tools and Tips</a:t>
            </a:r>
          </a:p>
        </p:txBody>
      </p:sp>
    </p:spTree>
    <p:extLst>
      <p:ext uri="{BB962C8B-B14F-4D97-AF65-F5344CB8AC3E}">
        <p14:creationId xmlns:p14="http://schemas.microsoft.com/office/powerpoint/2010/main" val="1552537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9E13-7171-75D8-3AFC-0A94E14D0714}"/>
              </a:ext>
            </a:extLst>
          </p:cNvPr>
          <p:cNvSpPr>
            <a:spLocks noGrp="1"/>
          </p:cNvSpPr>
          <p:nvPr>
            <p:ph type="title"/>
          </p:nvPr>
        </p:nvSpPr>
        <p:spPr/>
        <p:txBody>
          <a:bodyPr/>
          <a:lstStyle/>
          <a:p>
            <a:pPr algn="ctr"/>
            <a:r>
              <a:rPr lang="en-US"/>
              <a:t>Family Guidelines (Part 1)</a:t>
            </a:r>
          </a:p>
        </p:txBody>
      </p:sp>
      <p:sp>
        <p:nvSpPr>
          <p:cNvPr id="3" name="Content Placeholder 2">
            <a:extLst>
              <a:ext uri="{FF2B5EF4-FFF2-40B4-BE49-F238E27FC236}">
                <a16:creationId xmlns:a16="http://schemas.microsoft.com/office/drawing/2014/main" id="{282AC304-EBB5-56C0-3079-067A5EF8B976}"/>
              </a:ext>
            </a:extLst>
          </p:cNvPr>
          <p:cNvSpPr>
            <a:spLocks noGrp="1"/>
          </p:cNvSpPr>
          <p:nvPr>
            <p:ph idx="1"/>
          </p:nvPr>
        </p:nvSpPr>
        <p:spPr>
          <a:xfrm>
            <a:off x="838200" y="1566833"/>
            <a:ext cx="10515600" cy="4610130"/>
          </a:xfrm>
        </p:spPr>
        <p:txBody>
          <a:bodyPr vert="horz" lIns="91440" tIns="45720" rIns="91440" bIns="45720" rtlCol="0" anchor="t">
            <a:normAutofit fontScale="92500" lnSpcReduction="20000"/>
          </a:bodyPr>
          <a:lstStyle/>
          <a:p>
            <a:pPr marL="0" indent="0">
              <a:buNone/>
            </a:pPr>
            <a:r>
              <a:rPr lang="en-US">
                <a:ea typeface="+mn-lt"/>
                <a:cs typeface="+mn-lt"/>
              </a:rPr>
              <a:t>1.     Believe in your power to affect the outcome: you can! </a:t>
            </a:r>
            <a:endParaRPr lang="en-US"/>
          </a:p>
          <a:p>
            <a:pPr marL="0" indent="0">
              <a:buNone/>
            </a:pPr>
            <a:r>
              <a:rPr lang="en-US">
                <a:ea typeface="+mn-lt"/>
                <a:cs typeface="+mn-lt"/>
              </a:rPr>
              <a:t>2.     One step at a time. </a:t>
            </a:r>
          </a:p>
          <a:p>
            <a:pPr marL="0" indent="0">
              <a:buNone/>
            </a:pPr>
            <a:r>
              <a:rPr lang="en-US">
                <a:ea typeface="+mn-lt"/>
                <a:cs typeface="+mn-lt"/>
              </a:rPr>
              <a:t>3.     Consider using medication if your psychiatric care provider 	recommends it. </a:t>
            </a:r>
            <a:endParaRPr lang="en-US"/>
          </a:p>
          <a:p>
            <a:pPr marL="0" indent="0">
              <a:buNone/>
            </a:pPr>
            <a:r>
              <a:rPr lang="en-US">
                <a:ea typeface="+mn-lt"/>
                <a:cs typeface="+mn-lt"/>
              </a:rPr>
              <a:t>4.     Reduce stresses and responsibilities for a while. </a:t>
            </a:r>
          </a:p>
          <a:p>
            <a:pPr marL="0" indent="0">
              <a:buNone/>
            </a:pPr>
            <a:r>
              <a:rPr lang="en-US">
                <a:ea typeface="+mn-lt"/>
                <a:cs typeface="+mn-lt"/>
              </a:rPr>
              <a:t>5.     Use the symptoms as indicators. </a:t>
            </a:r>
          </a:p>
          <a:p>
            <a:pPr marL="0" indent="0">
              <a:buNone/>
            </a:pPr>
            <a:r>
              <a:rPr lang="en-US">
                <a:ea typeface="+mn-lt"/>
                <a:cs typeface="+mn-lt"/>
              </a:rPr>
              <a:t>6.     Anticipate life stresses. </a:t>
            </a:r>
          </a:p>
          <a:p>
            <a:pPr marL="0" indent="0">
              <a:buNone/>
            </a:pPr>
            <a:r>
              <a:rPr lang="en-US">
                <a:ea typeface="+mn-lt"/>
                <a:cs typeface="+mn-lt"/>
              </a:rPr>
              <a:t>7.     Keep it calm. </a:t>
            </a:r>
          </a:p>
          <a:p>
            <a:pPr marL="0" indent="0">
              <a:buNone/>
            </a:pPr>
            <a:r>
              <a:rPr lang="en-US">
                <a:ea typeface="+mn-lt"/>
                <a:cs typeface="+mn-lt"/>
              </a:rPr>
              <a:t>8.     Give each other space. </a:t>
            </a:r>
          </a:p>
          <a:p>
            <a:pPr marL="0" indent="0">
              <a:buNone/>
            </a:pPr>
            <a:r>
              <a:rPr lang="en-US">
                <a:ea typeface="+mn-lt"/>
                <a:cs typeface="+mn-lt"/>
              </a:rPr>
              <a:t>9.     Set a few simple limits. </a:t>
            </a:r>
          </a:p>
          <a:p>
            <a:pPr marL="0" indent="0">
              <a:buNone/>
            </a:pPr>
            <a:r>
              <a:rPr lang="en-US">
                <a:ea typeface="+mn-lt"/>
                <a:cs typeface="+mn-lt"/>
              </a:rPr>
              <a:t>10.  Accept what you cannot change. </a:t>
            </a:r>
            <a:endParaRPr lang="en-US"/>
          </a:p>
        </p:txBody>
      </p:sp>
    </p:spTree>
    <p:extLst>
      <p:ext uri="{BB962C8B-B14F-4D97-AF65-F5344CB8AC3E}">
        <p14:creationId xmlns:p14="http://schemas.microsoft.com/office/powerpoint/2010/main" val="5179912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9D792-7612-0B40-D264-5626423C0A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5405D-6815-7AB7-57F5-A45AEC50BC3F}"/>
              </a:ext>
            </a:extLst>
          </p:cNvPr>
          <p:cNvSpPr>
            <a:spLocks noGrp="1"/>
          </p:cNvSpPr>
          <p:nvPr>
            <p:ph type="title"/>
          </p:nvPr>
        </p:nvSpPr>
        <p:spPr/>
        <p:txBody>
          <a:bodyPr/>
          <a:lstStyle/>
          <a:p>
            <a:pPr algn="ctr"/>
            <a:r>
              <a:rPr lang="en-US"/>
              <a:t>Family Guidelines (Part 2)</a:t>
            </a:r>
          </a:p>
        </p:txBody>
      </p:sp>
      <p:sp>
        <p:nvSpPr>
          <p:cNvPr id="3" name="Content Placeholder 2">
            <a:extLst>
              <a:ext uri="{FF2B5EF4-FFF2-40B4-BE49-F238E27FC236}">
                <a16:creationId xmlns:a16="http://schemas.microsoft.com/office/drawing/2014/main" id="{176EA420-3073-A70D-DA3D-6C5433CA454A}"/>
              </a:ext>
            </a:extLst>
          </p:cNvPr>
          <p:cNvSpPr>
            <a:spLocks noGrp="1"/>
          </p:cNvSpPr>
          <p:nvPr>
            <p:ph idx="1"/>
          </p:nvPr>
        </p:nvSpPr>
        <p:spPr>
          <a:xfrm>
            <a:off x="838200" y="1510993"/>
            <a:ext cx="10515600" cy="4351338"/>
          </a:xfrm>
        </p:spPr>
        <p:txBody>
          <a:bodyPr vert="horz" lIns="91440" tIns="45720" rIns="91440" bIns="45720" rtlCol="0" anchor="t">
            <a:noAutofit/>
          </a:bodyPr>
          <a:lstStyle/>
          <a:p>
            <a:pPr marL="457200" indent="-457200">
              <a:buFont typeface="+mj-lt"/>
              <a:buAutoNum type="arabicPeriod" startAt="11"/>
            </a:pPr>
            <a:r>
              <a:rPr lang="en-US" sz="2400">
                <a:ea typeface="+mn-lt"/>
                <a:cs typeface="+mn-lt"/>
              </a:rPr>
              <a:t>Keep it simple. </a:t>
            </a:r>
            <a:endParaRPr lang="en-US" sz="2400"/>
          </a:p>
          <a:p>
            <a:pPr marL="457200" indent="-457200">
              <a:buFont typeface="+mj-lt"/>
              <a:buAutoNum type="arabicPeriod" startAt="11"/>
            </a:pPr>
            <a:r>
              <a:rPr lang="en-US" sz="2400">
                <a:ea typeface="+mn-lt"/>
                <a:cs typeface="+mn-lt"/>
              </a:rPr>
              <a:t>Carry on business as usual. </a:t>
            </a:r>
          </a:p>
          <a:p>
            <a:pPr marL="457200" indent="-457200">
              <a:buFont typeface="+mj-lt"/>
              <a:buAutoNum type="arabicPeriod" startAt="11"/>
            </a:pPr>
            <a:r>
              <a:rPr lang="en-US" sz="2400">
                <a:ea typeface="+mn-lt"/>
                <a:cs typeface="+mn-lt"/>
              </a:rPr>
              <a:t>Solve problems step by step. </a:t>
            </a:r>
          </a:p>
          <a:p>
            <a:pPr marL="457200" indent="-457200">
              <a:buFont typeface="+mj-lt"/>
              <a:buAutoNum type="arabicPeriod" startAt="11"/>
            </a:pPr>
            <a:r>
              <a:rPr lang="en-US" sz="2400">
                <a:ea typeface="+mn-lt"/>
                <a:cs typeface="+mn-lt"/>
              </a:rPr>
              <a:t>Keep a balanced life and balanced perspective. </a:t>
            </a:r>
          </a:p>
          <a:p>
            <a:pPr marL="457200" indent="-457200">
              <a:buFont typeface="+mj-lt"/>
              <a:buAutoNum type="arabicPeriod" startAt="11"/>
            </a:pPr>
            <a:r>
              <a:rPr lang="en-US" sz="2400">
                <a:ea typeface="+mn-lt"/>
                <a:cs typeface="+mn-lt"/>
              </a:rPr>
              <a:t>Avoid alcohol and substance use/misuse. </a:t>
            </a:r>
          </a:p>
          <a:p>
            <a:pPr marL="457200" indent="-457200">
              <a:buFont typeface="+mj-lt"/>
              <a:buAutoNum type="arabicPeriod" startAt="11"/>
            </a:pPr>
            <a:r>
              <a:rPr lang="en-US" sz="2400">
                <a:ea typeface="+mn-lt"/>
                <a:cs typeface="+mn-lt"/>
              </a:rPr>
              <a:t>Explain your circumstances to your closest friends and relatives and ask them for help and to stand by you. </a:t>
            </a:r>
            <a:endParaRPr lang="en-US" sz="2400"/>
          </a:p>
          <a:p>
            <a:pPr marL="457200" indent="-457200">
              <a:buFont typeface="+mj-lt"/>
              <a:buAutoNum type="arabicPeriod" startAt="11"/>
            </a:pPr>
            <a:r>
              <a:rPr lang="en-US" sz="2400">
                <a:ea typeface="+mn-lt"/>
                <a:cs typeface="+mn-lt"/>
              </a:rPr>
              <a:t>Don’t move abruptly or far away until stability returns. </a:t>
            </a:r>
          </a:p>
          <a:p>
            <a:pPr marL="457200" indent="-457200">
              <a:buFont typeface="+mj-lt"/>
              <a:buAutoNum type="arabicPeriod" startAt="11"/>
            </a:pPr>
            <a:r>
              <a:rPr lang="en-US" sz="2400">
                <a:ea typeface="+mn-lt"/>
                <a:cs typeface="+mn-lt"/>
              </a:rPr>
              <a:t>Attend multi-family groups or single-family sessions. </a:t>
            </a:r>
          </a:p>
          <a:p>
            <a:pPr marL="457200" indent="-457200">
              <a:buFont typeface="+mj-lt"/>
              <a:buAutoNum type="arabicPeriod" startAt="11"/>
            </a:pPr>
            <a:r>
              <a:rPr lang="en-US" sz="2400">
                <a:ea typeface="+mn-lt"/>
                <a:cs typeface="+mn-lt"/>
              </a:rPr>
              <a:t>Follow the recovery plan. </a:t>
            </a:r>
          </a:p>
          <a:p>
            <a:pPr marL="457200" indent="-457200">
              <a:buFont typeface="+mj-lt"/>
              <a:buAutoNum type="arabicPeriod" startAt="11"/>
            </a:pPr>
            <a:r>
              <a:rPr lang="en-US" sz="2400">
                <a:ea typeface="+mn-lt"/>
                <a:cs typeface="+mn-lt"/>
              </a:rPr>
              <a:t>KEEP HOPE ALIVE!</a:t>
            </a:r>
            <a:endParaRPr lang="en-US" sz="2400"/>
          </a:p>
        </p:txBody>
      </p:sp>
    </p:spTree>
    <p:extLst>
      <p:ext uri="{BB962C8B-B14F-4D97-AF65-F5344CB8AC3E}">
        <p14:creationId xmlns:p14="http://schemas.microsoft.com/office/powerpoint/2010/main" val="3166512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50281-E647-A834-8D86-EFC94E359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1CA3C-B6BB-38A2-944C-C1211FC2EE58}"/>
              </a:ext>
            </a:extLst>
          </p:cNvPr>
          <p:cNvSpPr>
            <a:spLocks noGrp="1"/>
          </p:cNvSpPr>
          <p:nvPr>
            <p:ph type="ctrTitle"/>
          </p:nvPr>
        </p:nvSpPr>
        <p:spPr>
          <a:xfrm>
            <a:off x="1524000" y="2235200"/>
            <a:ext cx="9144000" cy="2387600"/>
          </a:xfrm>
        </p:spPr>
        <p:txBody>
          <a:bodyPr anchor="ctr"/>
          <a:lstStyle/>
          <a:p>
            <a:pPr algn="ctr"/>
            <a:r>
              <a:rPr lang="en-US"/>
              <a:t>Meet Your Team!</a:t>
            </a:r>
          </a:p>
        </p:txBody>
      </p:sp>
    </p:spTree>
    <p:extLst>
      <p:ext uri="{BB962C8B-B14F-4D97-AF65-F5344CB8AC3E}">
        <p14:creationId xmlns:p14="http://schemas.microsoft.com/office/powerpoint/2010/main" val="25213115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81758-5712-0FB1-4088-CF4526C550E4}"/>
              </a:ext>
            </a:extLst>
          </p:cNvPr>
          <p:cNvSpPr>
            <a:spLocks noGrp="1"/>
          </p:cNvSpPr>
          <p:nvPr>
            <p:ph type="title"/>
          </p:nvPr>
        </p:nvSpPr>
        <p:spPr/>
        <p:txBody>
          <a:bodyPr/>
          <a:lstStyle/>
          <a:p>
            <a:pPr algn="ctr"/>
            <a:r>
              <a:rPr lang="en-US"/>
              <a:t>Family Guidelines Activity</a:t>
            </a:r>
          </a:p>
        </p:txBody>
      </p:sp>
      <p:sp>
        <p:nvSpPr>
          <p:cNvPr id="3" name="Content Placeholder 2">
            <a:extLst>
              <a:ext uri="{FF2B5EF4-FFF2-40B4-BE49-F238E27FC236}">
                <a16:creationId xmlns:a16="http://schemas.microsoft.com/office/drawing/2014/main" id="{EF4049B7-0DB1-5F37-884F-AD9E08A00506}"/>
              </a:ext>
            </a:extLst>
          </p:cNvPr>
          <p:cNvSpPr>
            <a:spLocks noGrp="1"/>
          </p:cNvSpPr>
          <p:nvPr>
            <p:ph idx="1"/>
          </p:nvPr>
        </p:nvSpPr>
        <p:spPr/>
        <p:txBody>
          <a:bodyPr vert="horz" lIns="91440" tIns="45720" rIns="91440" bIns="45720" rtlCol="0" anchor="t">
            <a:normAutofit/>
          </a:bodyPr>
          <a:lstStyle/>
          <a:p>
            <a:r>
              <a:rPr lang="en-US"/>
              <a:t>Break into groups of 2-3, preferably partnering with people outside of your family</a:t>
            </a:r>
          </a:p>
          <a:p>
            <a:r>
              <a:rPr lang="en-US"/>
              <a:t>Each group will receive a scenario card and Family Guidelines Sample Definitions</a:t>
            </a:r>
          </a:p>
          <a:p>
            <a:r>
              <a:rPr lang="en-US"/>
              <a:t>Discuss with your group and identify 1-2 family guidelines you might use in this situation and how it might be applied.</a:t>
            </a:r>
          </a:p>
          <a:p>
            <a:r>
              <a:rPr lang="en-US"/>
              <a:t>Choose someone to share with the group </a:t>
            </a:r>
          </a:p>
          <a:p>
            <a:pPr marL="0" indent="0">
              <a:buNone/>
            </a:pPr>
            <a:endParaRPr lang="en-US"/>
          </a:p>
        </p:txBody>
      </p:sp>
    </p:spTree>
    <p:extLst>
      <p:ext uri="{BB962C8B-B14F-4D97-AF65-F5344CB8AC3E}">
        <p14:creationId xmlns:p14="http://schemas.microsoft.com/office/powerpoint/2010/main" val="190310022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93A26-DCC0-F01F-6D6C-28B5C5ECB09B}"/>
              </a:ext>
            </a:extLst>
          </p:cNvPr>
          <p:cNvSpPr>
            <a:spLocks noGrp="1"/>
          </p:cNvSpPr>
          <p:nvPr>
            <p:ph type="title"/>
          </p:nvPr>
        </p:nvSpPr>
        <p:spPr/>
        <p:txBody>
          <a:bodyPr/>
          <a:lstStyle/>
          <a:p>
            <a:pPr algn="ctr"/>
            <a:r>
              <a:rPr lang="en-US"/>
              <a:t>Setting the Stage for Recovery…</a:t>
            </a:r>
          </a:p>
        </p:txBody>
      </p:sp>
      <p:sp>
        <p:nvSpPr>
          <p:cNvPr id="3" name="Content Placeholder 2">
            <a:extLst>
              <a:ext uri="{FF2B5EF4-FFF2-40B4-BE49-F238E27FC236}">
                <a16:creationId xmlns:a16="http://schemas.microsoft.com/office/drawing/2014/main" id="{AB924400-53FE-081D-7923-715C7F895DFE}"/>
              </a:ext>
            </a:extLst>
          </p:cNvPr>
          <p:cNvSpPr>
            <a:spLocks noGrp="1"/>
          </p:cNvSpPr>
          <p:nvPr>
            <p:ph idx="1"/>
          </p:nvPr>
        </p:nvSpPr>
        <p:spPr/>
        <p:txBody>
          <a:bodyPr>
            <a:normAutofit/>
          </a:bodyPr>
          <a:lstStyle/>
          <a:p>
            <a:pPr marL="0" indent="0">
              <a:buNone/>
            </a:pPr>
            <a:r>
              <a:rPr lang="en-US"/>
              <a:t>Sometimes it can be easy to want to focus on changing someone’s thoughts and feelings when they are experiencing psychosis. However, this generally tends to end up causing more relationship distance, tension, and conflict. Instead, it can often be more helpful to look at how to change external factors instead of internal factors.</a:t>
            </a:r>
          </a:p>
        </p:txBody>
      </p:sp>
    </p:spTree>
    <p:extLst>
      <p:ext uri="{BB962C8B-B14F-4D97-AF65-F5344CB8AC3E}">
        <p14:creationId xmlns:p14="http://schemas.microsoft.com/office/powerpoint/2010/main" val="683717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7CD3E-13BF-7E79-15EE-38F565690E0B}"/>
              </a:ext>
            </a:extLst>
          </p:cNvPr>
          <p:cNvSpPr>
            <a:spLocks noGrp="1"/>
          </p:cNvSpPr>
          <p:nvPr>
            <p:ph type="title"/>
          </p:nvPr>
        </p:nvSpPr>
        <p:spPr/>
        <p:txBody>
          <a:bodyPr/>
          <a:lstStyle/>
          <a:p>
            <a:r>
              <a:rPr lang="en-US"/>
              <a:t>Partnering Together to Reduce Stress at Home</a:t>
            </a:r>
          </a:p>
        </p:txBody>
      </p:sp>
      <p:sp>
        <p:nvSpPr>
          <p:cNvPr id="3" name="Content Placeholder 2">
            <a:extLst>
              <a:ext uri="{FF2B5EF4-FFF2-40B4-BE49-F238E27FC236}">
                <a16:creationId xmlns:a16="http://schemas.microsoft.com/office/drawing/2014/main" id="{6FDBF133-99C5-5738-1D4A-5D14ADF7794C}"/>
              </a:ext>
            </a:extLst>
          </p:cNvPr>
          <p:cNvSpPr>
            <a:spLocks noGrp="1"/>
          </p:cNvSpPr>
          <p:nvPr>
            <p:ph idx="1"/>
          </p:nvPr>
        </p:nvSpPr>
        <p:spPr/>
        <p:txBody>
          <a:bodyPr vert="horz" lIns="91440" tIns="45720" rIns="91440" bIns="45720" rtlCol="0" anchor="t">
            <a:normAutofit fontScale="92500"/>
          </a:bodyPr>
          <a:lstStyle/>
          <a:p>
            <a:pPr marL="0" indent="0">
              <a:buNone/>
            </a:pPr>
            <a:r>
              <a:rPr lang="en-US" sz="2400"/>
              <a:t>Instead of trying to change someone’s internal experiences, we encourage families to focus on ensuring that there is the best kind of environment to support recovery. This could include:</a:t>
            </a:r>
          </a:p>
          <a:p>
            <a:r>
              <a:rPr lang="en-US" sz="2400"/>
              <a:t>Biological or physical health strategies (taking medications as prescribed, maintaining a balanced diet, integrating physical movement into routines, etc.)</a:t>
            </a:r>
          </a:p>
          <a:p>
            <a:r>
              <a:rPr lang="en-US" sz="2400"/>
              <a:t>Social strategies (spending time with friends and family in laid-back ways, taking part in enjoyable activities, attending MFG or other groups offered by the team, etc.)</a:t>
            </a:r>
          </a:p>
          <a:p>
            <a:r>
              <a:rPr lang="en-US" sz="2400"/>
              <a:t>Communication and relationship strategies (managing stress, build strong communication skills, providing support to each other etc.)</a:t>
            </a:r>
          </a:p>
          <a:p>
            <a:r>
              <a:rPr lang="en-US" sz="2400"/>
              <a:t>Environmental strategies (ensuring there are safe and private spaces to go to when overwhelmed, reducing noise levels or the brightness of lights, etc.)</a:t>
            </a:r>
          </a:p>
          <a:p>
            <a:r>
              <a:rPr lang="en-US" sz="2400"/>
              <a:t>Learn and use the 'Problem-Solving Method’ discussed later in this presentation</a:t>
            </a:r>
          </a:p>
        </p:txBody>
      </p:sp>
    </p:spTree>
    <p:extLst>
      <p:ext uri="{BB962C8B-B14F-4D97-AF65-F5344CB8AC3E}">
        <p14:creationId xmlns:p14="http://schemas.microsoft.com/office/powerpoint/2010/main" val="21488766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3F39-BDE0-1613-E84E-F6A16CF2F977}"/>
              </a:ext>
            </a:extLst>
          </p:cNvPr>
          <p:cNvSpPr>
            <a:spLocks noGrp="1"/>
          </p:cNvSpPr>
          <p:nvPr>
            <p:ph type="title"/>
          </p:nvPr>
        </p:nvSpPr>
        <p:spPr>
          <a:xfrm>
            <a:off x="838200" y="379502"/>
            <a:ext cx="10515600" cy="1325563"/>
          </a:xfrm>
        </p:spPr>
        <p:txBody>
          <a:bodyPr/>
          <a:lstStyle/>
          <a:p>
            <a:pPr algn="ctr"/>
            <a:r>
              <a:rPr lang="en-US"/>
              <a:t>Being Patient:</a:t>
            </a:r>
            <a:br>
              <a:rPr lang="en-US"/>
            </a:br>
            <a:r>
              <a:rPr lang="en-US"/>
              <a:t>Pace of Recovery</a:t>
            </a:r>
          </a:p>
        </p:txBody>
      </p:sp>
      <p:sp>
        <p:nvSpPr>
          <p:cNvPr id="3" name="Content Placeholder 2">
            <a:extLst>
              <a:ext uri="{FF2B5EF4-FFF2-40B4-BE49-F238E27FC236}">
                <a16:creationId xmlns:a16="http://schemas.microsoft.com/office/drawing/2014/main" id="{28607802-BBED-5E3A-010F-7C85ED7DC69E}"/>
              </a:ext>
            </a:extLst>
          </p:cNvPr>
          <p:cNvSpPr>
            <a:spLocks noGrp="1"/>
          </p:cNvSpPr>
          <p:nvPr>
            <p:ph idx="1"/>
          </p:nvPr>
        </p:nvSpPr>
        <p:spPr/>
        <p:txBody>
          <a:bodyPr vert="horz" lIns="91440" tIns="45720" rIns="91440" bIns="45720" rtlCol="0" anchor="t">
            <a:normAutofit/>
          </a:bodyPr>
          <a:lstStyle/>
          <a:p>
            <a:pPr marL="0" indent="0">
              <a:buNone/>
            </a:pPr>
            <a:r>
              <a:rPr lang="en-US" sz="2000">
                <a:solidFill>
                  <a:srgbClr val="0A0A0A"/>
                </a:solidFill>
                <a:highlight>
                  <a:srgbClr val="FFFFFF"/>
                </a:highlight>
                <a:ea typeface="+mn-lt"/>
                <a:cs typeface="+mn-lt"/>
              </a:rPr>
              <a:t>Recovery from a first episode of psychosis (FEP) is a gradual, highly individual process that generally takes </a:t>
            </a:r>
            <a:r>
              <a:rPr lang="en-US" sz="2000">
                <a:solidFill>
                  <a:srgbClr val="001D35"/>
                </a:solidFill>
                <a:highlight>
                  <a:srgbClr val="FFFFFF"/>
                </a:highlight>
                <a:ea typeface="+mn-lt"/>
                <a:cs typeface="+mn-lt"/>
              </a:rPr>
              <a:t>several months to a few years</a:t>
            </a:r>
            <a:r>
              <a:rPr lang="en-US" sz="2000">
                <a:solidFill>
                  <a:srgbClr val="0A0A0A"/>
                </a:solidFill>
                <a:highlight>
                  <a:srgbClr val="FFFFFF"/>
                </a:highlight>
                <a:ea typeface="+mn-lt"/>
                <a:cs typeface="+mn-lt"/>
              </a:rPr>
              <a:t>, rather than a rapid event.</a:t>
            </a:r>
            <a:endParaRPr lang="en-US" sz="2000">
              <a:solidFill>
                <a:srgbClr val="000000"/>
              </a:solidFill>
              <a:ea typeface="+mn-lt"/>
              <a:cs typeface="+mn-lt"/>
            </a:endParaRPr>
          </a:p>
          <a:p>
            <a:pPr marL="0" indent="0">
              <a:buNone/>
            </a:pPr>
            <a:r>
              <a:rPr lang="en-US" sz="2000">
                <a:solidFill>
                  <a:srgbClr val="0A0A0A"/>
                </a:solidFill>
                <a:highlight>
                  <a:srgbClr val="FFFFFF"/>
                </a:highlight>
              </a:rPr>
              <a:t>While recovery can be slow, most individuals return to their daily lives and achieve a fulfilling, stable, and productive life. </a:t>
            </a:r>
          </a:p>
          <a:p>
            <a:pPr>
              <a:buFont typeface="Arial"/>
              <a:buChar char="•"/>
            </a:pPr>
            <a:r>
              <a:rPr lang="en-US" sz="1800" b="1">
                <a:solidFill>
                  <a:srgbClr val="0A0A0A"/>
                </a:solidFill>
                <a:highlight>
                  <a:srgbClr val="FFFFFF"/>
                </a:highlight>
                <a:ea typeface="+mn-lt"/>
                <a:cs typeface="+mn-lt"/>
              </a:rPr>
              <a:t>Initial Phase:</a:t>
            </a:r>
            <a:r>
              <a:rPr lang="en-US" sz="1800">
                <a:solidFill>
                  <a:srgbClr val="0A0A0A"/>
                </a:solidFill>
                <a:highlight>
                  <a:srgbClr val="FFFFFF"/>
                </a:highlight>
                <a:ea typeface="+mn-lt"/>
                <a:cs typeface="+mn-lt"/>
              </a:rPr>
              <a:t> Acute symptoms typically begin to subside with treatment within 4–6 weeks to 3 months.</a:t>
            </a:r>
            <a:endParaRPr lang="en-US" sz="1800"/>
          </a:p>
          <a:p>
            <a:pPr>
              <a:buFont typeface="Arial"/>
              <a:buChar char="•"/>
            </a:pPr>
            <a:r>
              <a:rPr lang="en-US" sz="1800" b="1">
                <a:solidFill>
                  <a:srgbClr val="0A0A0A"/>
                </a:solidFill>
                <a:highlight>
                  <a:srgbClr val="FFFFFF"/>
                </a:highlight>
                <a:ea typeface="+mn-lt"/>
                <a:cs typeface="+mn-lt"/>
              </a:rPr>
              <a:t>Early Recovery:</a:t>
            </a:r>
            <a:r>
              <a:rPr lang="en-US" sz="1800">
                <a:solidFill>
                  <a:srgbClr val="0A0A0A"/>
                </a:solidFill>
                <a:highlight>
                  <a:srgbClr val="FFFFFF"/>
                </a:highlight>
                <a:ea typeface="+mn-lt"/>
                <a:cs typeface="+mn-lt"/>
              </a:rPr>
              <a:t> This period focuses on stabilizing symptoms, finding the right medication and dosage, and beginning to resume daily activities.</a:t>
            </a:r>
            <a:endParaRPr lang="en-US" sz="1800"/>
          </a:p>
          <a:p>
            <a:pPr>
              <a:buFont typeface="Arial"/>
              <a:buChar char="•"/>
            </a:pPr>
            <a:r>
              <a:rPr lang="en-US" sz="1800" b="1">
                <a:solidFill>
                  <a:srgbClr val="0A0A0A"/>
                </a:solidFill>
                <a:highlight>
                  <a:srgbClr val="FFFFFF"/>
                </a:highlight>
                <a:ea typeface="+mn-lt"/>
                <a:cs typeface="+mn-lt"/>
              </a:rPr>
              <a:t>Long-Term Recovery:</a:t>
            </a:r>
            <a:r>
              <a:rPr lang="en-US" sz="1800">
                <a:solidFill>
                  <a:srgbClr val="0A0A0A"/>
                </a:solidFill>
                <a:highlight>
                  <a:srgbClr val="FFFFFF"/>
                </a:highlight>
                <a:ea typeface="+mn-lt"/>
                <a:cs typeface="+mn-lt"/>
              </a:rPr>
              <a:t> For some, recovery is more of a long-term process of rebuilding and establishing stability.</a:t>
            </a:r>
            <a:endParaRPr lang="en-US" sz="1800"/>
          </a:p>
          <a:p>
            <a:pPr marL="0" indent="0">
              <a:buNone/>
            </a:pPr>
            <a:endParaRPr lang="en-US" sz="2000">
              <a:solidFill>
                <a:srgbClr val="0A0A0A"/>
              </a:solidFill>
              <a:highlight>
                <a:srgbClr val="FFFFFF"/>
              </a:highlight>
            </a:endParaRPr>
          </a:p>
        </p:txBody>
      </p:sp>
      <p:pic>
        <p:nvPicPr>
          <p:cNvPr id="4" name="Picture 3" descr="wisdom of Yoda this Star Wars ...">
            <a:extLst>
              <a:ext uri="{FF2B5EF4-FFF2-40B4-BE49-F238E27FC236}">
                <a16:creationId xmlns:a16="http://schemas.microsoft.com/office/drawing/2014/main" id="{3CBA0168-ED22-6351-B8AD-30CCBEAF8A03}"/>
              </a:ext>
            </a:extLst>
          </p:cNvPr>
          <p:cNvPicPr>
            <a:picLocks noChangeAspect="1"/>
          </p:cNvPicPr>
          <p:nvPr/>
        </p:nvPicPr>
        <p:blipFill>
          <a:blip r:embed="rId2"/>
          <a:stretch>
            <a:fillRect/>
          </a:stretch>
        </p:blipFill>
        <p:spPr>
          <a:xfrm>
            <a:off x="4479019" y="4806759"/>
            <a:ext cx="3233961" cy="1894549"/>
          </a:xfrm>
          <a:prstGeom prst="rect">
            <a:avLst/>
          </a:prstGeom>
        </p:spPr>
      </p:pic>
    </p:spTree>
    <p:extLst>
      <p:ext uri="{BB962C8B-B14F-4D97-AF65-F5344CB8AC3E}">
        <p14:creationId xmlns:p14="http://schemas.microsoft.com/office/powerpoint/2010/main" val="40284418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4093C-3B8D-C287-A45D-37BBA911E460}"/>
              </a:ext>
            </a:extLst>
          </p:cNvPr>
          <p:cNvSpPr>
            <a:spLocks noGrp="1"/>
          </p:cNvSpPr>
          <p:nvPr>
            <p:ph type="title"/>
          </p:nvPr>
        </p:nvSpPr>
        <p:spPr/>
        <p:txBody>
          <a:bodyPr/>
          <a:lstStyle/>
          <a:p>
            <a:pPr algn="ctr"/>
            <a:r>
              <a:rPr lang="en-US"/>
              <a:t>LEAP: A Concrete Communication Strategy</a:t>
            </a:r>
          </a:p>
        </p:txBody>
      </p:sp>
      <p:sp>
        <p:nvSpPr>
          <p:cNvPr id="3" name="Content Placeholder 2">
            <a:extLst>
              <a:ext uri="{FF2B5EF4-FFF2-40B4-BE49-F238E27FC236}">
                <a16:creationId xmlns:a16="http://schemas.microsoft.com/office/drawing/2014/main" id="{D5A0E281-87A9-7B4D-2C08-8A576FFCA374}"/>
              </a:ext>
            </a:extLst>
          </p:cNvPr>
          <p:cNvSpPr>
            <a:spLocks noGrp="1"/>
          </p:cNvSpPr>
          <p:nvPr>
            <p:ph idx="1"/>
          </p:nvPr>
        </p:nvSpPr>
        <p:spPr/>
        <p:txBody>
          <a:bodyPr/>
          <a:lstStyle/>
          <a:p>
            <a:pPr marL="0" indent="0">
              <a:buNone/>
            </a:pPr>
            <a:r>
              <a:rPr lang="en-US"/>
              <a:t>It can sometimes be difficult for young person and their family/supports to agree on what the problem is. This can often lead to tension in the relationship or even conflict and fighting. The next slide shows a strategy for coming together to communicate more effectively. The goal is not to agree on everything but instead build shared understanding and find a goal to work on together.</a:t>
            </a:r>
          </a:p>
          <a:p>
            <a:pPr marL="0" indent="0">
              <a:buNone/>
            </a:pPr>
            <a:endParaRPr lang="en-US"/>
          </a:p>
        </p:txBody>
      </p:sp>
    </p:spTree>
    <p:extLst>
      <p:ext uri="{BB962C8B-B14F-4D97-AF65-F5344CB8AC3E}">
        <p14:creationId xmlns:p14="http://schemas.microsoft.com/office/powerpoint/2010/main" val="18626741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63F7-3E01-4EC6-ADFC-F41B53FA99BA}"/>
              </a:ext>
            </a:extLst>
          </p:cNvPr>
          <p:cNvSpPr>
            <a:spLocks noGrp="1"/>
          </p:cNvSpPr>
          <p:nvPr>
            <p:ph type="title"/>
          </p:nvPr>
        </p:nvSpPr>
        <p:spPr/>
        <p:txBody>
          <a:bodyPr/>
          <a:lstStyle/>
          <a:p>
            <a:pPr algn="ctr"/>
            <a:r>
              <a:rPr lang="en-US"/>
              <a:t>The LEAP Method by Xavier Amadour</a:t>
            </a:r>
          </a:p>
        </p:txBody>
      </p:sp>
      <p:sp>
        <p:nvSpPr>
          <p:cNvPr id="3" name="Content Placeholder 2">
            <a:extLst>
              <a:ext uri="{FF2B5EF4-FFF2-40B4-BE49-F238E27FC236}">
                <a16:creationId xmlns:a16="http://schemas.microsoft.com/office/drawing/2014/main" id="{53E4FD39-CFA8-ADA7-9B66-3F91696BE67F}"/>
              </a:ext>
            </a:extLst>
          </p:cNvPr>
          <p:cNvSpPr>
            <a:spLocks noGrp="1"/>
          </p:cNvSpPr>
          <p:nvPr>
            <p:ph idx="1"/>
          </p:nvPr>
        </p:nvSpPr>
        <p:spPr/>
        <p:txBody>
          <a:bodyPr vert="horz" lIns="91440" tIns="45720" rIns="91440" bIns="45720" rtlCol="0" anchor="t">
            <a:normAutofit fontScale="85000" lnSpcReduction="20000"/>
          </a:bodyPr>
          <a:lstStyle/>
          <a:p>
            <a:r>
              <a:rPr lang="en-US" b="1"/>
              <a:t>L</a:t>
            </a:r>
            <a:r>
              <a:rPr lang="en-US"/>
              <a:t>ISTEN: set aside judgement or need for winning the other person over to your “side.” Keep an open mind and focus on the other person’s experience and perspective, even if you don’t agree or even understand.  Reflect back to them what you heard them say to show them you really listened.</a:t>
            </a:r>
          </a:p>
          <a:p>
            <a:r>
              <a:rPr lang="en-US" b="1"/>
              <a:t>E</a:t>
            </a:r>
            <a:r>
              <a:rPr lang="en-US"/>
              <a:t>MPATHIZE: after hearing each other’s perspectives, recognize that everyone has a unique experience of the situation. Again – we aren’t trying to prove that one person is right or wrong, instead we just want to reach a place of understanding and empathy for one another.</a:t>
            </a:r>
          </a:p>
          <a:p>
            <a:r>
              <a:rPr lang="en-US" b="1"/>
              <a:t>A</a:t>
            </a:r>
            <a:r>
              <a:rPr lang="en-US"/>
              <a:t>GREE: this stage is not about agreeing with each other on everything. Instead, work together to find </a:t>
            </a:r>
            <a:r>
              <a:rPr lang="en-US" i="1"/>
              <a:t>one</a:t>
            </a:r>
            <a:r>
              <a:rPr lang="en-US"/>
              <a:t> thing that you can agree you would like to be going better. It may not be the other person’s top priority, but it is a starting place to rebuild a place of connection and collaboration.</a:t>
            </a:r>
          </a:p>
          <a:p>
            <a:r>
              <a:rPr lang="en-US" b="1"/>
              <a:t>P</a:t>
            </a:r>
            <a:r>
              <a:rPr lang="en-US"/>
              <a:t>ARTNER: work together to build a basic, achievable plan to address the agreed upon issue. Remember – this isn’t about trying to fix everything in one go, it’s about working together to take the first steps toward a solution.</a:t>
            </a:r>
            <a:endParaRPr lang="en-US" b="1"/>
          </a:p>
          <a:p>
            <a:endParaRPr lang="en-US"/>
          </a:p>
        </p:txBody>
      </p:sp>
    </p:spTree>
    <p:extLst>
      <p:ext uri="{BB962C8B-B14F-4D97-AF65-F5344CB8AC3E}">
        <p14:creationId xmlns:p14="http://schemas.microsoft.com/office/powerpoint/2010/main" val="110426965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2029D-5A37-31F8-D8FB-AE8197E66AE9}"/>
              </a:ext>
            </a:extLst>
          </p:cNvPr>
          <p:cNvSpPr>
            <a:spLocks noGrp="1"/>
          </p:cNvSpPr>
          <p:nvPr>
            <p:ph type="title"/>
          </p:nvPr>
        </p:nvSpPr>
        <p:spPr>
          <a:xfrm>
            <a:off x="838200" y="2002631"/>
            <a:ext cx="10515600" cy="2852737"/>
          </a:xfrm>
        </p:spPr>
        <p:txBody>
          <a:bodyPr anchor="ctr"/>
          <a:lstStyle/>
          <a:p>
            <a:pPr algn="ctr"/>
            <a:r>
              <a:rPr lang="en-US"/>
              <a:t>Breakout Groups</a:t>
            </a:r>
          </a:p>
        </p:txBody>
      </p:sp>
    </p:spTree>
    <p:extLst>
      <p:ext uri="{BB962C8B-B14F-4D97-AF65-F5344CB8AC3E}">
        <p14:creationId xmlns:p14="http://schemas.microsoft.com/office/powerpoint/2010/main" val="42494172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D0A1-B197-FEC3-9BDE-09E0DF6DEE66}"/>
              </a:ext>
            </a:extLst>
          </p:cNvPr>
          <p:cNvSpPr>
            <a:spLocks noGrp="1"/>
          </p:cNvSpPr>
          <p:nvPr>
            <p:ph type="title"/>
          </p:nvPr>
        </p:nvSpPr>
        <p:spPr/>
        <p:txBody>
          <a:bodyPr/>
          <a:lstStyle/>
          <a:p>
            <a:pPr algn="ctr"/>
            <a:r>
              <a:rPr lang="en-US"/>
              <a:t>Breakout Groups</a:t>
            </a:r>
          </a:p>
        </p:txBody>
      </p:sp>
      <p:sp>
        <p:nvSpPr>
          <p:cNvPr id="3" name="Content Placeholder 2">
            <a:extLst>
              <a:ext uri="{FF2B5EF4-FFF2-40B4-BE49-F238E27FC236}">
                <a16:creationId xmlns:a16="http://schemas.microsoft.com/office/drawing/2014/main" id="{2E2BF1AB-CCEE-5415-8E2F-5C56B899A402}"/>
              </a:ext>
            </a:extLst>
          </p:cNvPr>
          <p:cNvSpPr>
            <a:spLocks noGrp="1"/>
          </p:cNvSpPr>
          <p:nvPr>
            <p:ph idx="1"/>
          </p:nvPr>
        </p:nvSpPr>
        <p:spPr/>
        <p:txBody>
          <a:bodyPr vert="horz" lIns="91440" tIns="45720" rIns="91440" bIns="45720" rtlCol="0" anchor="t">
            <a:normAutofit/>
          </a:bodyPr>
          <a:lstStyle/>
          <a:p>
            <a:pPr marL="0" indent="0">
              <a:buNone/>
            </a:pPr>
            <a:r>
              <a:rPr lang="en-US" b="1" u="sng"/>
              <a:t>PRESENTERS: This is optional and can be amended based on context</a:t>
            </a:r>
          </a:p>
          <a:p>
            <a:r>
              <a:rPr lang="en-US"/>
              <a:t>Break the group into two sub-groups:</a:t>
            </a:r>
          </a:p>
          <a:p>
            <a:pPr lvl="1">
              <a:buFont typeface="Courier New" panose="020B0604020202020204" pitchFamily="34" charset="0"/>
              <a:buChar char="o"/>
            </a:pPr>
            <a:r>
              <a:rPr lang="en-US"/>
              <a:t>EASA Participants and half of team in one room</a:t>
            </a:r>
            <a:endParaRPr lang="en-US" sz="2800"/>
          </a:p>
          <a:p>
            <a:pPr lvl="1">
              <a:buFont typeface="Courier New" panose="020B0604020202020204" pitchFamily="34" charset="0"/>
              <a:buChar char="o"/>
            </a:pPr>
            <a:r>
              <a:rPr lang="en-US"/>
              <a:t>EASA family members/supports and rest of team in another room</a:t>
            </a:r>
          </a:p>
          <a:p>
            <a:pPr marL="0" indent="0">
              <a:buNone/>
            </a:pPr>
            <a:endParaRPr lang="en-US"/>
          </a:p>
          <a:p>
            <a:pPr marL="0" indent="0">
              <a:buNone/>
            </a:pPr>
            <a:r>
              <a:rPr lang="en-US"/>
              <a:t>Plan for 30 minutes in these subgroups.</a:t>
            </a:r>
          </a:p>
        </p:txBody>
      </p:sp>
    </p:spTree>
    <p:extLst>
      <p:ext uri="{BB962C8B-B14F-4D97-AF65-F5344CB8AC3E}">
        <p14:creationId xmlns:p14="http://schemas.microsoft.com/office/powerpoint/2010/main" val="18008125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89ADA-6A29-7492-C92B-DDF835D02E4A}"/>
              </a:ext>
            </a:extLst>
          </p:cNvPr>
          <p:cNvSpPr>
            <a:spLocks noGrp="1"/>
          </p:cNvSpPr>
          <p:nvPr>
            <p:ph type="title"/>
          </p:nvPr>
        </p:nvSpPr>
        <p:spPr/>
        <p:txBody>
          <a:bodyPr>
            <a:normAutofit/>
          </a:bodyPr>
          <a:lstStyle/>
          <a:p>
            <a:pPr algn="ctr"/>
            <a:r>
              <a:rPr lang="en-US"/>
              <a:t>Breakout for Caregivers and Siblings: Strategies for Stress Reduction</a:t>
            </a:r>
          </a:p>
        </p:txBody>
      </p:sp>
      <p:sp>
        <p:nvSpPr>
          <p:cNvPr id="3" name="Content Placeholder 2">
            <a:extLst>
              <a:ext uri="{FF2B5EF4-FFF2-40B4-BE49-F238E27FC236}">
                <a16:creationId xmlns:a16="http://schemas.microsoft.com/office/drawing/2014/main" id="{F02339F4-4DEA-3CE2-3C4B-0C00B4EF6A22}"/>
              </a:ext>
            </a:extLst>
          </p:cNvPr>
          <p:cNvSpPr>
            <a:spLocks noGrp="1"/>
          </p:cNvSpPr>
          <p:nvPr>
            <p:ph idx="1"/>
          </p:nvPr>
        </p:nvSpPr>
        <p:spPr/>
        <p:txBody>
          <a:bodyPr vert="horz" lIns="91440" tIns="45720" rIns="91440" bIns="45720" rtlCol="0" anchor="t">
            <a:normAutofit/>
          </a:bodyPr>
          <a:lstStyle/>
          <a:p>
            <a:r>
              <a:rPr lang="en-US"/>
              <a:t>Anosognosia 101</a:t>
            </a:r>
          </a:p>
          <a:p>
            <a:r>
              <a:rPr lang="en-US"/>
              <a:t>LEAP</a:t>
            </a:r>
          </a:p>
          <a:p>
            <a:r>
              <a:rPr lang="en-US"/>
              <a:t>Finding people who understand</a:t>
            </a:r>
          </a:p>
          <a:p>
            <a:r>
              <a:rPr lang="en-US"/>
              <a:t>Sibling Questions and Resources</a:t>
            </a:r>
          </a:p>
        </p:txBody>
      </p:sp>
    </p:spTree>
    <p:extLst>
      <p:ext uri="{BB962C8B-B14F-4D97-AF65-F5344CB8AC3E}">
        <p14:creationId xmlns:p14="http://schemas.microsoft.com/office/powerpoint/2010/main" val="215253218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1854C-79DE-48E6-0D41-010487962E9A}"/>
              </a:ext>
            </a:extLst>
          </p:cNvPr>
          <p:cNvSpPr>
            <a:spLocks noGrp="1"/>
          </p:cNvSpPr>
          <p:nvPr>
            <p:ph type="title"/>
          </p:nvPr>
        </p:nvSpPr>
        <p:spPr/>
        <p:txBody>
          <a:bodyPr vert="horz" lIns="91440" tIns="45720" rIns="91440" bIns="45720" rtlCol="0" anchor="ctr">
            <a:noAutofit/>
          </a:bodyPr>
          <a:lstStyle/>
          <a:p>
            <a:pPr algn="ctr"/>
            <a:r>
              <a:rPr lang="en-US" sz="3200"/>
              <a:t>Breakout Session for Caregivers and Siblings:</a:t>
            </a:r>
            <a:br>
              <a:rPr lang="en-US" sz="3200"/>
            </a:br>
            <a:r>
              <a:rPr lang="en-US" sz="3200"/>
              <a:t>Anosognosia 101 and Introduction to LEAP Method</a:t>
            </a:r>
          </a:p>
        </p:txBody>
      </p:sp>
      <p:sp>
        <p:nvSpPr>
          <p:cNvPr id="3" name="Content Placeholder 2">
            <a:extLst>
              <a:ext uri="{FF2B5EF4-FFF2-40B4-BE49-F238E27FC236}">
                <a16:creationId xmlns:a16="http://schemas.microsoft.com/office/drawing/2014/main" id="{AA2099DC-13EE-52C2-EF83-A45BC52AC55D}"/>
              </a:ext>
            </a:extLst>
          </p:cNvPr>
          <p:cNvSpPr>
            <a:spLocks noGrp="1"/>
          </p:cNvSpPr>
          <p:nvPr>
            <p:ph idx="1"/>
          </p:nvPr>
        </p:nvSpPr>
        <p:spPr/>
        <p:txBody>
          <a:bodyPr vert="horz" lIns="91440" tIns="45720" rIns="91440" bIns="45720" rtlCol="0" anchor="t">
            <a:normAutofit/>
          </a:bodyPr>
          <a:lstStyle/>
          <a:p>
            <a:pPr marL="0" indent="0">
              <a:buNone/>
            </a:pPr>
            <a:r>
              <a:rPr lang="en-US" sz="2400">
                <a:ea typeface="+mn-lt"/>
                <a:cs typeface="+mn-lt"/>
              </a:rPr>
              <a:t>Activity Part 1 :  Pair up.  Convince partner that (it's raining when the sun is shining;  their eyes are brown when they are blue...).  Share impressions.</a:t>
            </a:r>
          </a:p>
          <a:p>
            <a:pPr marL="0" indent="0">
              <a:buNone/>
            </a:pPr>
            <a:endParaRPr lang="en-US" sz="2400">
              <a:ea typeface="+mn-lt"/>
              <a:cs typeface="+mn-lt"/>
            </a:endParaRPr>
          </a:p>
          <a:p>
            <a:pPr marL="0" indent="0">
              <a:buNone/>
            </a:pPr>
            <a:r>
              <a:rPr lang="en-US" sz="2400"/>
              <a:t>Videos </a:t>
            </a:r>
            <a:r>
              <a:rPr lang="en-US" sz="2400">
                <a:hlinkClick r:id="rId2"/>
              </a:rPr>
              <a:t>https://leapinstitute.org/free-leap-videos/</a:t>
            </a:r>
            <a:endParaRPr lang="en-US" sz="2400"/>
          </a:p>
          <a:p>
            <a:pPr marL="0" indent="0">
              <a:buNone/>
            </a:pPr>
            <a:r>
              <a:rPr lang="en-US" sz="2400"/>
              <a:t> </a:t>
            </a:r>
            <a:r>
              <a:rPr lang="en-US" sz="2400" b="1" i="1"/>
              <a:t>When A Loved One Refuses Treatment</a:t>
            </a:r>
            <a:r>
              <a:rPr lang="en-US" sz="2400"/>
              <a:t> (4 + minutes)</a:t>
            </a:r>
          </a:p>
          <a:p>
            <a:pPr marL="0" indent="0">
              <a:buNone/>
            </a:pPr>
            <a:r>
              <a:rPr lang="en-US" sz="2400"/>
              <a:t> </a:t>
            </a:r>
            <a:r>
              <a:rPr lang="en-US" sz="2400" b="1" i="1"/>
              <a:t>Pills in the Trash </a:t>
            </a:r>
            <a:r>
              <a:rPr lang="en-US" sz="2400"/>
              <a:t>(2 parts – 7 + minutes)  </a:t>
            </a:r>
          </a:p>
          <a:p>
            <a:pPr marL="0" indent="0">
              <a:buNone/>
            </a:pPr>
            <a:r>
              <a:rPr lang="en-US" sz="2400"/>
              <a:t>     Pause between clips and talk about impressions.</a:t>
            </a:r>
          </a:p>
          <a:p>
            <a:pPr marL="0" indent="0">
              <a:buNone/>
            </a:pPr>
            <a:endParaRPr lang="en-US" sz="2400"/>
          </a:p>
          <a:p>
            <a:pPr marL="0" indent="0">
              <a:buNone/>
            </a:pPr>
            <a:r>
              <a:rPr lang="en-US" sz="2400"/>
              <a:t>Activity Part 2:  Pair up with the same partner.  Re-do Activity 1 keeping LEAP principles in mind.  Share impressions.</a:t>
            </a:r>
          </a:p>
          <a:p>
            <a:pPr marL="0" indent="0">
              <a:buNone/>
            </a:pPr>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2667505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62A9-F121-603C-47B2-81727EF941FD}"/>
              </a:ext>
            </a:extLst>
          </p:cNvPr>
          <p:cNvSpPr>
            <a:spLocks noGrp="1"/>
          </p:cNvSpPr>
          <p:nvPr>
            <p:ph type="title"/>
          </p:nvPr>
        </p:nvSpPr>
        <p:spPr/>
        <p:txBody>
          <a:bodyPr/>
          <a:lstStyle/>
          <a:p>
            <a:pPr algn="ctr"/>
            <a:r>
              <a:rPr lang="en-US"/>
              <a:t>Team Lead/Supervisor</a:t>
            </a:r>
          </a:p>
        </p:txBody>
      </p:sp>
      <p:sp>
        <p:nvSpPr>
          <p:cNvPr id="3" name="Content Placeholder 2">
            <a:extLst>
              <a:ext uri="{FF2B5EF4-FFF2-40B4-BE49-F238E27FC236}">
                <a16:creationId xmlns:a16="http://schemas.microsoft.com/office/drawing/2014/main" id="{EE626F72-D563-A46B-609D-E332B0EE1955}"/>
              </a:ext>
            </a:extLst>
          </p:cNvPr>
          <p:cNvSpPr>
            <a:spLocks noGrp="1"/>
          </p:cNvSpPr>
          <p:nvPr>
            <p:ph idx="1"/>
          </p:nvPr>
        </p:nvSpPr>
        <p:spPr/>
        <p:txBody>
          <a:bodyPr/>
          <a:lstStyle/>
          <a:p>
            <a:r>
              <a:rPr lang="en-US"/>
              <a:t>Staff intro and role description</a:t>
            </a:r>
          </a:p>
        </p:txBody>
      </p:sp>
    </p:spTree>
    <p:extLst>
      <p:ext uri="{BB962C8B-B14F-4D97-AF65-F5344CB8AC3E}">
        <p14:creationId xmlns:p14="http://schemas.microsoft.com/office/powerpoint/2010/main" val="19993619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55723-0B9F-C63B-499C-A03664CC4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4C75C-E35C-71E3-2A6A-DF09FD9A0368}"/>
              </a:ext>
            </a:extLst>
          </p:cNvPr>
          <p:cNvSpPr>
            <a:spLocks noGrp="1"/>
          </p:cNvSpPr>
          <p:nvPr>
            <p:ph type="title"/>
          </p:nvPr>
        </p:nvSpPr>
        <p:spPr/>
        <p:txBody>
          <a:bodyPr/>
          <a:lstStyle/>
          <a:p>
            <a:pPr algn="ctr"/>
            <a:r>
              <a:rPr lang="en-US"/>
              <a:t>Breakout for Caregivers and Siblings: Communication Strategies (LEAP)</a:t>
            </a:r>
          </a:p>
        </p:txBody>
      </p:sp>
      <p:sp>
        <p:nvSpPr>
          <p:cNvPr id="3" name="Content Placeholder 2">
            <a:extLst>
              <a:ext uri="{FF2B5EF4-FFF2-40B4-BE49-F238E27FC236}">
                <a16:creationId xmlns:a16="http://schemas.microsoft.com/office/drawing/2014/main" id="{94569668-0ED2-9BD8-B623-D4462F36D99E}"/>
              </a:ext>
            </a:extLst>
          </p:cNvPr>
          <p:cNvSpPr>
            <a:spLocks noGrp="1"/>
          </p:cNvSpPr>
          <p:nvPr>
            <p:ph idx="1"/>
          </p:nvPr>
        </p:nvSpPr>
        <p:spPr/>
        <p:txBody>
          <a:bodyPr vert="horz" lIns="91440" tIns="45720" rIns="91440" bIns="45720" rtlCol="0" anchor="t">
            <a:normAutofit/>
          </a:bodyPr>
          <a:lstStyle/>
          <a:p>
            <a:r>
              <a:rPr lang="en-US"/>
              <a:t> Strongly recommend caregivers  GET THIS BOOK!</a:t>
            </a:r>
          </a:p>
          <a:p>
            <a:r>
              <a:rPr lang="en-US"/>
              <a:t> </a:t>
            </a:r>
            <a:r>
              <a:rPr lang="en-US" b="1"/>
              <a:t>L</a:t>
            </a:r>
            <a:r>
              <a:rPr lang="en-US"/>
              <a:t>isten – </a:t>
            </a:r>
            <a:r>
              <a:rPr lang="en-US" b="1"/>
              <a:t>E</a:t>
            </a:r>
            <a:r>
              <a:rPr lang="en-US"/>
              <a:t>mpathize – </a:t>
            </a:r>
            <a:r>
              <a:rPr lang="en-US" b="1"/>
              <a:t>A</a:t>
            </a:r>
            <a:r>
              <a:rPr lang="en-US"/>
              <a:t>gree – </a:t>
            </a:r>
            <a:r>
              <a:rPr lang="en-US" b="1"/>
              <a:t>P</a:t>
            </a:r>
            <a:r>
              <a:rPr lang="en-US"/>
              <a:t>artner</a:t>
            </a:r>
          </a:p>
          <a:p>
            <a:endParaRPr lang="en-US"/>
          </a:p>
        </p:txBody>
      </p:sp>
      <p:pic>
        <p:nvPicPr>
          <p:cNvPr id="4" name="Picture 3" descr="20th Anniversary Edition ...">
            <a:extLst>
              <a:ext uri="{FF2B5EF4-FFF2-40B4-BE49-F238E27FC236}">
                <a16:creationId xmlns:a16="http://schemas.microsoft.com/office/drawing/2014/main" id="{C0974EDF-211B-E2C4-17D7-3730EC78CF33}"/>
              </a:ext>
            </a:extLst>
          </p:cNvPr>
          <p:cNvPicPr>
            <a:picLocks noChangeAspect="1"/>
          </p:cNvPicPr>
          <p:nvPr/>
        </p:nvPicPr>
        <p:blipFill>
          <a:blip r:embed="rId2"/>
          <a:stretch>
            <a:fillRect/>
          </a:stretch>
        </p:blipFill>
        <p:spPr>
          <a:xfrm>
            <a:off x="4548638" y="2996512"/>
            <a:ext cx="2045179" cy="3179732"/>
          </a:xfrm>
          <a:prstGeom prst="rect">
            <a:avLst/>
          </a:prstGeom>
        </p:spPr>
      </p:pic>
    </p:spTree>
    <p:extLst>
      <p:ext uri="{BB962C8B-B14F-4D97-AF65-F5344CB8AC3E}">
        <p14:creationId xmlns:p14="http://schemas.microsoft.com/office/powerpoint/2010/main" val="61988480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51F6B-9253-1B1A-2A0E-78AD1DAAB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76858-092C-64DA-66AE-75C115BECAF6}"/>
              </a:ext>
            </a:extLst>
          </p:cNvPr>
          <p:cNvSpPr>
            <a:spLocks noGrp="1"/>
          </p:cNvSpPr>
          <p:nvPr>
            <p:ph type="title"/>
          </p:nvPr>
        </p:nvSpPr>
        <p:spPr/>
        <p:txBody>
          <a:bodyPr/>
          <a:lstStyle/>
          <a:p>
            <a:pPr algn="ctr"/>
            <a:r>
              <a:rPr lang="en-US"/>
              <a:t>Breakout for Caregivers and Siblings:</a:t>
            </a:r>
            <a:br>
              <a:rPr lang="en-US"/>
            </a:br>
            <a:r>
              <a:rPr lang="en-US"/>
              <a:t>General Communication Tips</a:t>
            </a:r>
          </a:p>
        </p:txBody>
      </p:sp>
      <p:sp>
        <p:nvSpPr>
          <p:cNvPr id="3" name="Content Placeholder 2">
            <a:extLst>
              <a:ext uri="{FF2B5EF4-FFF2-40B4-BE49-F238E27FC236}">
                <a16:creationId xmlns:a16="http://schemas.microsoft.com/office/drawing/2014/main" id="{9B060219-2627-24A6-BABF-CA14CB65A79C}"/>
              </a:ext>
            </a:extLst>
          </p:cNvPr>
          <p:cNvSpPr>
            <a:spLocks noGrp="1"/>
          </p:cNvSpPr>
          <p:nvPr>
            <p:ph idx="1"/>
          </p:nvPr>
        </p:nvSpPr>
        <p:spPr/>
        <p:txBody>
          <a:bodyPr vert="horz" lIns="91440" tIns="45720" rIns="91440" bIns="45720" rtlCol="0" anchor="t">
            <a:normAutofit fontScale="92500" lnSpcReduction="20000"/>
          </a:bodyPr>
          <a:lstStyle/>
          <a:p>
            <a:r>
              <a:rPr lang="en-US" sz="2000">
                <a:latin typeface="Aptos"/>
                <a:ea typeface="Open Sans"/>
                <a:cs typeface="Open Sans"/>
              </a:rPr>
              <a:t>Be aware of the level of your own emotions and try to maintain a low-stress environment at home.  Symptoms of psychosis can make people much more sensitive to emotional tones and stimulation.</a:t>
            </a:r>
            <a:endParaRPr lang="en-US" sz="2000">
              <a:latin typeface="Aptos"/>
            </a:endParaRPr>
          </a:p>
          <a:p>
            <a:r>
              <a:rPr lang="en-US" sz="2000">
                <a:latin typeface="Aptos"/>
                <a:ea typeface="Open Sans"/>
                <a:cs typeface="Open Sans"/>
              </a:rPr>
              <a:t>Be concrete and specific. Instead of “please help around the house,” try “Will you please do the dishes and vacuum the living room?”</a:t>
            </a:r>
          </a:p>
          <a:p>
            <a:r>
              <a:rPr lang="en-US" sz="2000">
                <a:latin typeface="Aptos"/>
                <a:ea typeface="Open Sans"/>
                <a:cs typeface="Open Sans"/>
              </a:rPr>
              <a:t>Take care to not overwhelm. You may have to speak in shorter sentences, give directions step-by-step, repeat statements, or check in more frequently to ensure there is shared understanding. Instead of “please clean your room,” try “please make your bed… okay now pick up your dirty clothes… now take out the dirty dishes…”</a:t>
            </a:r>
            <a:endParaRPr lang="en-US" sz="2000">
              <a:latin typeface="Aptos"/>
            </a:endParaRPr>
          </a:p>
          <a:p>
            <a:r>
              <a:rPr lang="en-US" sz="2000">
                <a:ea typeface="Open Sans"/>
                <a:cs typeface="Open Sans"/>
              </a:rPr>
              <a:t>After you speak, give the person plenty of time to digest the information and respond. Wait, and try not to fill the silence or overexplain.</a:t>
            </a:r>
          </a:p>
          <a:p>
            <a:r>
              <a:rPr lang="en-US" sz="2000">
                <a:latin typeface="Aptos"/>
                <a:ea typeface="Open Sans"/>
                <a:cs typeface="Open Sans"/>
              </a:rPr>
              <a:t>Be careful about word choice to avoid communicating judgment. Avoid using medical language and medical labels.</a:t>
            </a:r>
            <a:endParaRPr lang="en-US" sz="2000">
              <a:latin typeface="Aptos"/>
            </a:endParaRPr>
          </a:p>
          <a:p>
            <a:r>
              <a:rPr lang="en-US" sz="2000">
                <a:latin typeface="Aptos"/>
                <a:ea typeface="Open Sans"/>
                <a:cs typeface="Open Sans"/>
              </a:rPr>
              <a:t>Look for the positive.  Provide consistent, sincere praise and positive feedback. Recognize the “wins,” no matter how small they may seem!</a:t>
            </a:r>
            <a:endParaRPr lang="en-US" sz="2000">
              <a:latin typeface="Aptos"/>
            </a:endParaRPr>
          </a:p>
          <a:p>
            <a:r>
              <a:rPr lang="en-US" sz="2000">
                <a:ea typeface="Open Sans"/>
                <a:cs typeface="Open Sans"/>
              </a:rPr>
              <a:t>Be aware of your body language.  Take a breath.</a:t>
            </a:r>
          </a:p>
          <a:p>
            <a:endParaRPr lang="en-US"/>
          </a:p>
        </p:txBody>
      </p:sp>
    </p:spTree>
    <p:extLst>
      <p:ext uri="{BB962C8B-B14F-4D97-AF65-F5344CB8AC3E}">
        <p14:creationId xmlns:p14="http://schemas.microsoft.com/office/powerpoint/2010/main" val="15630340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DA0EA-459F-06D8-C3A8-E25F2B8E8F30}"/>
              </a:ext>
            </a:extLst>
          </p:cNvPr>
          <p:cNvSpPr>
            <a:spLocks noGrp="1"/>
          </p:cNvSpPr>
          <p:nvPr>
            <p:ph type="title"/>
          </p:nvPr>
        </p:nvSpPr>
        <p:spPr/>
        <p:txBody>
          <a:bodyPr/>
          <a:lstStyle/>
          <a:p>
            <a:pPr algn="ctr"/>
            <a:r>
              <a:rPr lang="en-US" sz="4400" baseline="0">
                <a:latin typeface="Aptos Display"/>
              </a:rPr>
              <a:t>Breakout for Caregivers and Siblings:</a:t>
            </a:r>
            <a:br>
              <a:rPr lang="en-US">
                <a:latin typeface="Aptos Display"/>
              </a:rPr>
            </a:br>
            <a:r>
              <a:rPr lang="en-US">
                <a:latin typeface="Aptos Display"/>
              </a:rPr>
              <a:t>The 3 C's</a:t>
            </a:r>
            <a:endParaRPr lang="en-US"/>
          </a:p>
        </p:txBody>
      </p:sp>
      <p:pic>
        <p:nvPicPr>
          <p:cNvPr id="4" name="Content Placeholder 3" descr="recovery program ...">
            <a:extLst>
              <a:ext uri="{FF2B5EF4-FFF2-40B4-BE49-F238E27FC236}">
                <a16:creationId xmlns:a16="http://schemas.microsoft.com/office/drawing/2014/main" id="{D7269286-29FE-895D-210E-52131F1E2C3D}"/>
              </a:ext>
            </a:extLst>
          </p:cNvPr>
          <p:cNvPicPr>
            <a:picLocks noGrp="1" noChangeAspect="1"/>
          </p:cNvPicPr>
          <p:nvPr>
            <p:ph idx="1"/>
          </p:nvPr>
        </p:nvPicPr>
        <p:blipFill>
          <a:blip r:embed="rId2"/>
          <a:srcRect t="15282" r="251" b="-268"/>
          <a:stretch>
            <a:fillRect/>
          </a:stretch>
        </p:blipFill>
        <p:spPr>
          <a:xfrm>
            <a:off x="3081042" y="2094779"/>
            <a:ext cx="6340302" cy="4762955"/>
          </a:xfrm>
          <a:prstGeom prst="rect">
            <a:avLst/>
          </a:prstGeom>
        </p:spPr>
      </p:pic>
    </p:spTree>
    <p:extLst>
      <p:ext uri="{BB962C8B-B14F-4D97-AF65-F5344CB8AC3E}">
        <p14:creationId xmlns:p14="http://schemas.microsoft.com/office/powerpoint/2010/main" val="23631662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43B3-3B33-08F5-FAC3-12CBE25D210E}"/>
              </a:ext>
            </a:extLst>
          </p:cNvPr>
          <p:cNvSpPr>
            <a:spLocks noGrp="1"/>
          </p:cNvSpPr>
          <p:nvPr>
            <p:ph type="title"/>
          </p:nvPr>
        </p:nvSpPr>
        <p:spPr/>
        <p:txBody>
          <a:bodyPr>
            <a:normAutofit/>
          </a:bodyPr>
          <a:lstStyle/>
          <a:p>
            <a:pPr algn="ctr"/>
            <a:r>
              <a:rPr lang="en-US"/>
              <a:t>Breakout for Caregivers and Siblings:</a:t>
            </a:r>
            <a:br>
              <a:rPr lang="en-US"/>
            </a:br>
            <a:r>
              <a:rPr lang="en-US"/>
              <a:t>FAQs and Resources for Siblings</a:t>
            </a:r>
          </a:p>
        </p:txBody>
      </p:sp>
      <p:sp>
        <p:nvSpPr>
          <p:cNvPr id="3" name="Content Placeholder 2">
            <a:extLst>
              <a:ext uri="{FF2B5EF4-FFF2-40B4-BE49-F238E27FC236}">
                <a16:creationId xmlns:a16="http://schemas.microsoft.com/office/drawing/2014/main" id="{C7AA82A0-1DE0-5866-84C2-B5DD17D1519E}"/>
              </a:ext>
            </a:extLst>
          </p:cNvPr>
          <p:cNvSpPr>
            <a:spLocks noGrp="1"/>
          </p:cNvSpPr>
          <p:nvPr>
            <p:ph idx="1"/>
          </p:nvPr>
        </p:nvSpPr>
        <p:spPr>
          <a:xfrm>
            <a:off x="838200" y="2232025"/>
            <a:ext cx="10515600" cy="3944938"/>
          </a:xfrm>
        </p:spPr>
        <p:txBody>
          <a:bodyPr vert="horz" lIns="91440" tIns="45720" rIns="91440" bIns="45720" rtlCol="0" anchor="t">
            <a:normAutofit/>
          </a:bodyPr>
          <a:lstStyle/>
          <a:p>
            <a:endParaRPr lang="en-US" sz="2000">
              <a:latin typeface="Quire Sans"/>
              <a:cs typeface="Quire Sans"/>
              <a:hlinkClick r:id="rId2" action="ppaction://hlinkfile"/>
            </a:endParaRPr>
          </a:p>
          <a:p>
            <a:endParaRPr lang="en-US" sz="2000">
              <a:latin typeface="Quire Sans"/>
              <a:cs typeface="Quire Sans"/>
              <a:hlinkClick r:id="rId2" action="ppaction://hlinkfile"/>
            </a:endParaRPr>
          </a:p>
          <a:p>
            <a:endParaRPr lang="en-US" sz="2000">
              <a:latin typeface="Quire Sans"/>
              <a:cs typeface="Quire Sans"/>
              <a:hlinkClick r:id="rId2" action="ppaction://hlinkfile"/>
            </a:endParaRPr>
          </a:p>
          <a:p>
            <a:r>
              <a:rPr lang="en-US" sz="2000">
                <a:latin typeface="Aptos"/>
                <a:cs typeface="Quire Sans"/>
              </a:rPr>
              <a:t>"When Your Brother or Sister Has Psychosis": </a:t>
            </a:r>
            <a:r>
              <a:rPr lang="en-US" sz="2000" dirty="0">
                <a:latin typeface="Aptos"/>
                <a:cs typeface="Quire Sans"/>
                <a:hlinkClick r:id="rId3"/>
              </a:rPr>
              <a:t>https://www.heretohelp.bc.ca/sites/default/files/when-your-brother-or-sister-has-psychosis.pdf</a:t>
            </a:r>
            <a:endParaRPr lang="en-US" sz="2000" dirty="0">
              <a:latin typeface="Aptos"/>
            </a:endParaRPr>
          </a:p>
          <a:p>
            <a:r>
              <a:rPr lang="en-US" sz="2000">
                <a:latin typeface="Aptos"/>
                <a:ea typeface="+mn-lt"/>
                <a:cs typeface="Quire Sans"/>
              </a:rPr>
              <a:t>EASA Sibling Support Booklets: </a:t>
            </a:r>
            <a:r>
              <a:rPr lang="en-US" sz="2000" dirty="0">
                <a:ea typeface="+mn-lt"/>
                <a:cs typeface="+mn-lt"/>
                <a:hlinkClick r:id="rId4"/>
              </a:rPr>
              <a:t>https://easacommunity.org/pro-resource/easa-sibling-support-booklets/</a:t>
            </a:r>
            <a:r>
              <a:rPr lang="en-US" sz="2000" dirty="0">
                <a:ea typeface="+mn-lt"/>
                <a:cs typeface="+mn-lt"/>
              </a:rPr>
              <a:t> </a:t>
            </a:r>
          </a:p>
          <a:p>
            <a:endParaRPr lang="en-US">
              <a:latin typeface="Aptos" panose="02110004020202020204"/>
              <a:cs typeface="Quire Sans"/>
            </a:endParaRPr>
          </a:p>
          <a:p>
            <a:endParaRPr lang="en-US">
              <a:latin typeface="Aptos" panose="02110004020202020204"/>
              <a:cs typeface="Quire Sans"/>
            </a:endParaRPr>
          </a:p>
        </p:txBody>
      </p:sp>
      <p:pic>
        <p:nvPicPr>
          <p:cNvPr id="4" name="Picture 3" descr="A colorful background with black text&#10;&#10;AI-generated content may be incorrect.">
            <a:extLst>
              <a:ext uri="{FF2B5EF4-FFF2-40B4-BE49-F238E27FC236}">
                <a16:creationId xmlns:a16="http://schemas.microsoft.com/office/drawing/2014/main" id="{0EF9511F-7CB9-5DF3-1339-2CE8FD1C53E0}"/>
              </a:ext>
            </a:extLst>
          </p:cNvPr>
          <p:cNvPicPr>
            <a:picLocks noChangeAspect="1"/>
          </p:cNvPicPr>
          <p:nvPr/>
        </p:nvPicPr>
        <p:blipFill>
          <a:blip r:embed="rId5"/>
          <a:stretch>
            <a:fillRect/>
          </a:stretch>
        </p:blipFill>
        <p:spPr>
          <a:xfrm>
            <a:off x="361950" y="1212281"/>
            <a:ext cx="1949031" cy="1526157"/>
          </a:xfrm>
          <a:prstGeom prst="rect">
            <a:avLst/>
          </a:prstGeom>
        </p:spPr>
      </p:pic>
      <p:pic>
        <p:nvPicPr>
          <p:cNvPr id="5" name="Picture 4" descr="A group of people standing in front of a hand&#10;&#10;AI-generated content may be incorrect.">
            <a:extLst>
              <a:ext uri="{FF2B5EF4-FFF2-40B4-BE49-F238E27FC236}">
                <a16:creationId xmlns:a16="http://schemas.microsoft.com/office/drawing/2014/main" id="{AD638FF1-485F-0229-ED39-B8FEAD792A9F}"/>
              </a:ext>
            </a:extLst>
          </p:cNvPr>
          <p:cNvPicPr>
            <a:picLocks noChangeAspect="1"/>
          </p:cNvPicPr>
          <p:nvPr/>
        </p:nvPicPr>
        <p:blipFill>
          <a:blip r:embed="rId6"/>
          <a:stretch>
            <a:fillRect/>
          </a:stretch>
        </p:blipFill>
        <p:spPr>
          <a:xfrm>
            <a:off x="9935653" y="1135152"/>
            <a:ext cx="1894397" cy="1380946"/>
          </a:xfrm>
          <a:prstGeom prst="rect">
            <a:avLst/>
          </a:prstGeom>
        </p:spPr>
      </p:pic>
    </p:spTree>
    <p:extLst>
      <p:ext uri="{BB962C8B-B14F-4D97-AF65-F5344CB8AC3E}">
        <p14:creationId xmlns:p14="http://schemas.microsoft.com/office/powerpoint/2010/main" val="271349493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C2C47-5863-DBB0-04F6-F4AAFC99F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2A2E62-C4EE-2932-7655-5DB750B8026D}"/>
              </a:ext>
            </a:extLst>
          </p:cNvPr>
          <p:cNvSpPr>
            <a:spLocks noGrp="1"/>
          </p:cNvSpPr>
          <p:nvPr>
            <p:ph type="title"/>
          </p:nvPr>
        </p:nvSpPr>
        <p:spPr/>
        <p:txBody>
          <a:bodyPr/>
          <a:lstStyle/>
          <a:p>
            <a:pPr algn="ctr"/>
            <a:r>
              <a:rPr lang="en-US"/>
              <a:t>Discussion Activity</a:t>
            </a:r>
          </a:p>
        </p:txBody>
      </p:sp>
      <p:sp>
        <p:nvSpPr>
          <p:cNvPr id="3" name="Content Placeholder 2">
            <a:extLst>
              <a:ext uri="{FF2B5EF4-FFF2-40B4-BE49-F238E27FC236}">
                <a16:creationId xmlns:a16="http://schemas.microsoft.com/office/drawing/2014/main" id="{AF739701-7226-91A3-F3D7-C9AA839CE169}"/>
              </a:ext>
            </a:extLst>
          </p:cNvPr>
          <p:cNvSpPr>
            <a:spLocks noGrp="1"/>
          </p:cNvSpPr>
          <p:nvPr>
            <p:ph idx="1"/>
          </p:nvPr>
        </p:nvSpPr>
        <p:spPr/>
        <p:txBody>
          <a:bodyPr vert="horz" lIns="91440" tIns="45720" rIns="91440" bIns="45720" rtlCol="0" anchor="t">
            <a:normAutofit/>
          </a:bodyPr>
          <a:lstStyle/>
          <a:p>
            <a:pPr marL="0" indent="0" algn="ctr">
              <a:buNone/>
            </a:pPr>
            <a:r>
              <a:rPr lang="en-US" b="1"/>
              <a:t>What is one thing you want your loved one to know?</a:t>
            </a:r>
          </a:p>
          <a:p>
            <a:pPr marL="0" indent="0" algn="ctr">
              <a:buNone/>
            </a:pPr>
            <a:endParaRPr lang="en-US"/>
          </a:p>
          <a:p>
            <a:pPr algn="ctr">
              <a:buNone/>
            </a:pPr>
            <a:r>
              <a:rPr lang="en-US"/>
              <a:t>Everyone shares with each other and agrees on 1-2 things to share. Assign someone to report these with the larger group, ensuring that everyone feels comfortable with what will be shared. </a:t>
            </a:r>
          </a:p>
        </p:txBody>
      </p:sp>
    </p:spTree>
    <p:extLst>
      <p:ext uri="{BB962C8B-B14F-4D97-AF65-F5344CB8AC3E}">
        <p14:creationId xmlns:p14="http://schemas.microsoft.com/office/powerpoint/2010/main" val="6291617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92521-1431-56B5-9F9B-05229DC53194}"/>
              </a:ext>
            </a:extLst>
          </p:cNvPr>
          <p:cNvSpPr>
            <a:spLocks noGrp="1"/>
          </p:cNvSpPr>
          <p:nvPr>
            <p:ph type="title"/>
          </p:nvPr>
        </p:nvSpPr>
        <p:spPr>
          <a:xfrm>
            <a:off x="838200" y="379502"/>
            <a:ext cx="10515600" cy="1325563"/>
          </a:xfrm>
        </p:spPr>
        <p:txBody>
          <a:bodyPr>
            <a:normAutofit/>
          </a:bodyPr>
          <a:lstStyle/>
          <a:p>
            <a:pPr algn="ctr"/>
            <a:r>
              <a:rPr lang="en-US" sz="3200"/>
              <a:t>Breakout for Participants: </a:t>
            </a:r>
            <a:br>
              <a:rPr lang="en-US" sz="3200"/>
            </a:br>
            <a:r>
              <a:rPr lang="en-US" sz="3200"/>
              <a:t>Strategies for Stress Reduction and Symptom Management</a:t>
            </a:r>
          </a:p>
        </p:txBody>
      </p:sp>
      <p:sp>
        <p:nvSpPr>
          <p:cNvPr id="3" name="Content Placeholder 2">
            <a:extLst>
              <a:ext uri="{FF2B5EF4-FFF2-40B4-BE49-F238E27FC236}">
                <a16:creationId xmlns:a16="http://schemas.microsoft.com/office/drawing/2014/main" id="{C764C5CC-3B1E-27F2-C66B-0F691A2D4BB8}"/>
              </a:ext>
            </a:extLst>
          </p:cNvPr>
          <p:cNvSpPr>
            <a:spLocks noGrp="1"/>
          </p:cNvSpPr>
          <p:nvPr>
            <p:ph idx="1"/>
          </p:nvPr>
        </p:nvSpPr>
        <p:spPr/>
        <p:txBody>
          <a:bodyPr vert="horz" lIns="91440" tIns="45720" rIns="91440" bIns="45720" rtlCol="0" anchor="t">
            <a:normAutofit/>
          </a:bodyPr>
          <a:lstStyle/>
          <a:p>
            <a:pPr marL="0" indent="0">
              <a:buNone/>
            </a:pPr>
            <a:r>
              <a:rPr lang="en-US" b="1" u="sng"/>
              <a:t>PRESENTERS: Refer to Navigate Family Manual Resource linked at the end of this presentation for page numbers listed below</a:t>
            </a:r>
          </a:p>
          <a:p>
            <a:r>
              <a:rPr lang="en-US"/>
              <a:t>Icebreaker Activity for participants</a:t>
            </a:r>
          </a:p>
          <a:p>
            <a:r>
              <a:rPr lang="en-US"/>
              <a:t>Rate your stress activity around Life Events/Daily Hassles (p. 142-143)</a:t>
            </a:r>
          </a:p>
          <a:p>
            <a:r>
              <a:rPr lang="en-US"/>
              <a:t>Stress reduction exercises:</a:t>
            </a:r>
          </a:p>
          <a:p>
            <a:pPr lvl="1"/>
            <a:r>
              <a:rPr lang="en-US"/>
              <a:t>Relaxation Techniques (p. 149 – 151)</a:t>
            </a:r>
          </a:p>
          <a:p>
            <a:pPr lvl="1"/>
            <a:r>
              <a:rPr lang="en-US"/>
              <a:t>Distraction Techniques </a:t>
            </a:r>
          </a:p>
          <a:p>
            <a:r>
              <a:rPr lang="en-US"/>
              <a:t>Art project</a:t>
            </a:r>
          </a:p>
        </p:txBody>
      </p:sp>
    </p:spTree>
    <p:extLst>
      <p:ext uri="{BB962C8B-B14F-4D97-AF65-F5344CB8AC3E}">
        <p14:creationId xmlns:p14="http://schemas.microsoft.com/office/powerpoint/2010/main" val="10443231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EA894-18BC-C44A-EEB5-03F691AC91B7}"/>
              </a:ext>
            </a:extLst>
          </p:cNvPr>
          <p:cNvSpPr>
            <a:spLocks noGrp="1"/>
          </p:cNvSpPr>
          <p:nvPr>
            <p:ph type="title"/>
          </p:nvPr>
        </p:nvSpPr>
        <p:spPr/>
        <p:txBody>
          <a:bodyPr>
            <a:normAutofit/>
          </a:bodyPr>
          <a:lstStyle/>
          <a:p>
            <a:pPr algn="ctr"/>
            <a:r>
              <a:rPr lang="en-US" sz="3600"/>
              <a:t>Breakout for Participants: </a:t>
            </a:r>
            <a:br>
              <a:rPr lang="en-US" sz="3600"/>
            </a:br>
            <a:r>
              <a:rPr lang="en-US" sz="3600"/>
              <a:t>Icebreaker</a:t>
            </a:r>
          </a:p>
        </p:txBody>
      </p:sp>
      <p:sp>
        <p:nvSpPr>
          <p:cNvPr id="3" name="Content Placeholder 2">
            <a:extLst>
              <a:ext uri="{FF2B5EF4-FFF2-40B4-BE49-F238E27FC236}">
                <a16:creationId xmlns:a16="http://schemas.microsoft.com/office/drawing/2014/main" id="{FD9099D0-EC0B-465C-0FD8-9067F6B24756}"/>
              </a:ext>
            </a:extLst>
          </p:cNvPr>
          <p:cNvSpPr>
            <a:spLocks noGrp="1"/>
          </p:cNvSpPr>
          <p:nvPr>
            <p:ph idx="1"/>
          </p:nvPr>
        </p:nvSpPr>
        <p:spPr/>
        <p:txBody>
          <a:bodyPr>
            <a:normAutofit fontScale="92500" lnSpcReduction="20000"/>
          </a:bodyPr>
          <a:lstStyle/>
          <a:p>
            <a:pPr marL="0" indent="0">
              <a:buNone/>
            </a:pPr>
            <a:r>
              <a:rPr lang="en-US" b="1" u="sng"/>
              <a:t>PRESENTER: Choose one of the ideas below or create your own!</a:t>
            </a:r>
            <a:endParaRPr lang="en-US"/>
          </a:p>
          <a:p>
            <a:r>
              <a:rPr lang="en-US"/>
              <a:t>Rock, Paper, Scissors Tournament</a:t>
            </a:r>
          </a:p>
          <a:p>
            <a:r>
              <a:rPr lang="en-US"/>
              <a:t>Share something you’re proud of</a:t>
            </a:r>
          </a:p>
          <a:p>
            <a:r>
              <a:rPr lang="en-US"/>
              <a:t>“One Word at a Time”: groups must work together to create a sentence by contributing one word each while going round the circle. Start by giving a general topic or a guiding word to continue the sentence in a way that makes sense and is likely to result in a complete sentence.</a:t>
            </a:r>
          </a:p>
          <a:p>
            <a:r>
              <a:rPr lang="en-US"/>
              <a:t>Draw My Thought: pair up participants and provide one sheet of paper and one pencil per pair. One person will think of a basic image and tell the other how to draw it by saying things like “draw a curved line that connects to the flat line on the bottom,” without giving away what the object is.</a:t>
            </a:r>
          </a:p>
        </p:txBody>
      </p:sp>
    </p:spTree>
    <p:extLst>
      <p:ext uri="{BB962C8B-B14F-4D97-AF65-F5344CB8AC3E}">
        <p14:creationId xmlns:p14="http://schemas.microsoft.com/office/powerpoint/2010/main" val="7144615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A94C3-7104-D7C9-99BF-99742AC016E2}"/>
              </a:ext>
            </a:extLst>
          </p:cNvPr>
          <p:cNvSpPr>
            <a:spLocks noGrp="1"/>
          </p:cNvSpPr>
          <p:nvPr>
            <p:ph type="title"/>
          </p:nvPr>
        </p:nvSpPr>
        <p:spPr/>
        <p:txBody>
          <a:bodyPr/>
          <a:lstStyle/>
          <a:p>
            <a:pPr algn="ctr"/>
            <a:r>
              <a:rPr lang="en-US"/>
              <a:t>Identifying Stress</a:t>
            </a:r>
          </a:p>
        </p:txBody>
      </p:sp>
      <p:sp>
        <p:nvSpPr>
          <p:cNvPr id="3" name="Content Placeholder 2">
            <a:extLst>
              <a:ext uri="{FF2B5EF4-FFF2-40B4-BE49-F238E27FC236}">
                <a16:creationId xmlns:a16="http://schemas.microsoft.com/office/drawing/2014/main" id="{BEFD53C8-39FE-1CA5-8624-76148B98A751}"/>
              </a:ext>
            </a:extLst>
          </p:cNvPr>
          <p:cNvSpPr>
            <a:spLocks noGrp="1"/>
          </p:cNvSpPr>
          <p:nvPr>
            <p:ph idx="1"/>
          </p:nvPr>
        </p:nvSpPr>
        <p:spPr/>
        <p:txBody>
          <a:bodyPr/>
          <a:lstStyle/>
          <a:p>
            <a:pPr marL="0" indent="0">
              <a:buNone/>
            </a:pPr>
            <a:r>
              <a:rPr lang="en-US" b="1" u="sng"/>
              <a:t>PRESENTERS: review these materials and work through them with participants</a:t>
            </a:r>
            <a:endParaRPr lang="en-US"/>
          </a:p>
          <a:p>
            <a:pPr marL="0" indent="0">
              <a:buNone/>
            </a:pPr>
            <a:r>
              <a:rPr lang="en-US"/>
              <a:t>Rate your stress activity around Life Events/Daily Hassles (p. 142-143) </a:t>
            </a:r>
          </a:p>
          <a:p>
            <a:pPr lvl="1"/>
            <a:r>
              <a:rPr lang="en-US"/>
              <a:t>Navigate Family Education Program </a:t>
            </a:r>
            <a:r>
              <a:rPr lang="en-US">
                <a:hlinkClick r:id="rId2"/>
              </a:rPr>
              <a:t>https://navigateconsultants.org/2020manuals/family_2020.pdf</a:t>
            </a:r>
            <a:r>
              <a:rPr lang="en-US"/>
              <a:t> </a:t>
            </a:r>
          </a:p>
          <a:p>
            <a:endParaRPr lang="en-US" b="1" u="sng"/>
          </a:p>
        </p:txBody>
      </p:sp>
    </p:spTree>
    <p:extLst>
      <p:ext uri="{BB962C8B-B14F-4D97-AF65-F5344CB8AC3E}">
        <p14:creationId xmlns:p14="http://schemas.microsoft.com/office/powerpoint/2010/main" val="4437427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4BD67-C951-89E9-3A80-178929FD061E}"/>
              </a:ext>
            </a:extLst>
          </p:cNvPr>
          <p:cNvSpPr>
            <a:spLocks noGrp="1"/>
          </p:cNvSpPr>
          <p:nvPr>
            <p:ph type="title"/>
          </p:nvPr>
        </p:nvSpPr>
        <p:spPr/>
        <p:txBody>
          <a:bodyPr>
            <a:normAutofit/>
          </a:bodyPr>
          <a:lstStyle/>
          <a:p>
            <a:pPr algn="ctr"/>
            <a:r>
              <a:rPr lang="en-US" sz="3600"/>
              <a:t>Breakout for Participants: </a:t>
            </a:r>
            <a:br>
              <a:rPr lang="en-US" sz="3600"/>
            </a:br>
            <a:r>
              <a:rPr lang="en-US" sz="3600"/>
              <a:t>Examples of Relaxation Techniques</a:t>
            </a:r>
            <a:endParaRPr lang="en-US"/>
          </a:p>
        </p:txBody>
      </p:sp>
      <p:sp>
        <p:nvSpPr>
          <p:cNvPr id="3" name="Content Placeholder 2">
            <a:extLst>
              <a:ext uri="{FF2B5EF4-FFF2-40B4-BE49-F238E27FC236}">
                <a16:creationId xmlns:a16="http://schemas.microsoft.com/office/drawing/2014/main" id="{AA1B90F5-7297-5E0A-1A40-A3589762115B}"/>
              </a:ext>
            </a:extLst>
          </p:cNvPr>
          <p:cNvSpPr>
            <a:spLocks noGrp="1"/>
          </p:cNvSpPr>
          <p:nvPr>
            <p:ph idx="1"/>
          </p:nvPr>
        </p:nvSpPr>
        <p:spPr/>
        <p:txBody>
          <a:bodyPr vert="horz" lIns="91440" tIns="45720" rIns="91440" bIns="45720" rtlCol="0" anchor="t">
            <a:noAutofit/>
          </a:bodyPr>
          <a:lstStyle/>
          <a:p>
            <a:pPr marL="0" indent="0">
              <a:buNone/>
            </a:pPr>
            <a:r>
              <a:rPr lang="en-US" sz="2400" b="1" u="sng">
                <a:highlight>
                  <a:srgbClr val="FFFFFF"/>
                </a:highlight>
                <a:ea typeface="+mn-lt"/>
                <a:cs typeface="+mn-lt"/>
              </a:rPr>
              <a:t>PRESENTERS: Briefly introduce these relaxation techniques. Pick 3 to engage the group in</a:t>
            </a:r>
          </a:p>
          <a:p>
            <a:pPr>
              <a:buFont typeface="Arial"/>
              <a:buChar char="•"/>
            </a:pPr>
            <a:r>
              <a:rPr lang="en-US" sz="1800" b="1">
                <a:highlight>
                  <a:srgbClr val="FFFFFF"/>
                </a:highlight>
                <a:ea typeface="+mn-lt"/>
                <a:cs typeface="+mn-lt"/>
                <a:hlinkClick r:id="rId2">
                  <a:extLst>
                    <a:ext uri="{A12FA001-AC4F-418D-AE19-62706E023703}">
                      <ahyp:hlinkClr xmlns:ahyp="http://schemas.microsoft.com/office/drawing/2018/hyperlinkcolor" val="tx"/>
                    </a:ext>
                  </a:extLst>
                </a:hlinkClick>
              </a:rPr>
              <a:t>4-7-8 Breathing</a:t>
            </a:r>
            <a:r>
              <a:rPr lang="en-US" sz="1800" b="1">
                <a:highlight>
                  <a:srgbClr val="FFFFFF"/>
                </a:highlight>
                <a:ea typeface="+mn-lt"/>
                <a:cs typeface="+mn-lt"/>
              </a:rPr>
              <a:t>:</a:t>
            </a:r>
            <a:r>
              <a:rPr lang="en-US" sz="1800">
                <a:solidFill>
                  <a:srgbClr val="0A0A0A"/>
                </a:solidFill>
                <a:highlight>
                  <a:srgbClr val="FFFFFF"/>
                </a:highlight>
                <a:ea typeface="+mn-lt"/>
                <a:cs typeface="+mn-lt"/>
              </a:rPr>
              <a:t> Inhale for 4 seconds, hold for 7, and exhale for 8 seconds to calm the nervous system.</a:t>
            </a:r>
            <a:endParaRPr lang="en-US" sz="1800"/>
          </a:p>
          <a:p>
            <a:pPr>
              <a:buFont typeface="Arial"/>
              <a:buChar char="•"/>
            </a:pPr>
            <a:r>
              <a:rPr lang="en-US" sz="1800" b="1">
                <a:solidFill>
                  <a:srgbClr val="0A0A0A"/>
                </a:solidFill>
                <a:highlight>
                  <a:srgbClr val="FFFFFF"/>
                </a:highlight>
                <a:ea typeface="+mn-lt"/>
                <a:cs typeface="+mn-lt"/>
              </a:rPr>
              <a:t>Progressive Muscle Relaxation (PMR):</a:t>
            </a:r>
            <a:r>
              <a:rPr lang="en-US" sz="1800">
                <a:solidFill>
                  <a:srgbClr val="0A0A0A"/>
                </a:solidFill>
                <a:highlight>
                  <a:srgbClr val="FFFFFF"/>
                </a:highlight>
                <a:ea typeface="+mn-lt"/>
                <a:cs typeface="+mn-lt"/>
              </a:rPr>
              <a:t> Systematically tensing and then relaxing muscle groups from feet up to the head to identify and release physical tension.</a:t>
            </a:r>
            <a:endParaRPr lang="en-US" sz="1800"/>
          </a:p>
          <a:p>
            <a:pPr>
              <a:buFont typeface="Arial"/>
              <a:buChar char="•"/>
            </a:pPr>
            <a:r>
              <a:rPr lang="en-US" sz="1800" b="1">
                <a:highlight>
                  <a:srgbClr val="FFFFFF"/>
                </a:highlight>
                <a:ea typeface="+mn-lt"/>
                <a:cs typeface="+mn-lt"/>
                <a:hlinkClick r:id="rId3">
                  <a:extLst>
                    <a:ext uri="{A12FA001-AC4F-418D-AE19-62706E023703}">
                      <ahyp:hlinkClr xmlns:ahyp="http://schemas.microsoft.com/office/drawing/2018/hyperlinkcolor" val="tx"/>
                    </a:ext>
                  </a:extLst>
                </a:hlinkClick>
              </a:rPr>
              <a:t>Autogenic Training</a:t>
            </a:r>
            <a:r>
              <a:rPr lang="en-US" sz="1800" b="1">
                <a:solidFill>
                  <a:srgbClr val="0A0A0A"/>
                </a:solidFill>
                <a:highlight>
                  <a:srgbClr val="FFFFFF"/>
                </a:highlight>
                <a:ea typeface="+mn-lt"/>
                <a:cs typeface="+mn-lt"/>
              </a:rPr>
              <a:t>:</a:t>
            </a:r>
            <a:r>
              <a:rPr lang="en-US" sz="1800">
                <a:solidFill>
                  <a:srgbClr val="0A0A0A"/>
                </a:solidFill>
                <a:highlight>
                  <a:srgbClr val="FFFFFF"/>
                </a:highlight>
                <a:ea typeface="+mn-lt"/>
                <a:cs typeface="+mn-lt"/>
              </a:rPr>
              <a:t> Repeating calming phrases like "my arms are heavy" combined with visualization to induce relaxation.</a:t>
            </a:r>
            <a:endParaRPr lang="en-US" sz="1800"/>
          </a:p>
          <a:p>
            <a:pPr>
              <a:buFont typeface="Arial"/>
              <a:buChar char="•"/>
            </a:pPr>
            <a:r>
              <a:rPr lang="en-US" sz="1800" b="1">
                <a:highlight>
                  <a:srgbClr val="FFFFFF"/>
                </a:highlight>
                <a:ea typeface="+mn-lt"/>
                <a:cs typeface="+mn-lt"/>
                <a:hlinkClick r:id="rId4">
                  <a:extLst>
                    <a:ext uri="{A12FA001-AC4F-418D-AE19-62706E023703}">
                      <ahyp:hlinkClr xmlns:ahyp="http://schemas.microsoft.com/office/drawing/2018/hyperlinkcolor" val="tx"/>
                    </a:ext>
                  </a:extLst>
                </a:hlinkClick>
              </a:rPr>
              <a:t>Guided Imagery</a:t>
            </a:r>
            <a:r>
              <a:rPr lang="en-US" sz="1800" b="1">
                <a:highlight>
                  <a:srgbClr val="FFFFFF"/>
                </a:highlight>
                <a:ea typeface="+mn-lt"/>
                <a:cs typeface="+mn-lt"/>
              </a:rPr>
              <a:t>:</a:t>
            </a:r>
            <a:r>
              <a:rPr lang="en-US" sz="1800">
                <a:solidFill>
                  <a:srgbClr val="0A0A0A"/>
                </a:solidFill>
                <a:highlight>
                  <a:srgbClr val="FFFFFF"/>
                </a:highlight>
                <a:ea typeface="+mn-lt"/>
                <a:cs typeface="+mn-lt"/>
              </a:rPr>
              <a:t> Mentally visualizing a safe, peaceful place (e.g., a beach) and engaging all senses to shift focus away from distressing thoughts.</a:t>
            </a:r>
            <a:endParaRPr lang="en-US" sz="1800"/>
          </a:p>
          <a:p>
            <a:pPr>
              <a:buFont typeface="Arial"/>
              <a:buChar char="•"/>
            </a:pPr>
            <a:r>
              <a:rPr lang="en-US" sz="1800" b="1">
                <a:highlight>
                  <a:srgbClr val="FFFFFF"/>
                </a:highlight>
                <a:ea typeface="+mn-lt"/>
                <a:cs typeface="+mn-lt"/>
                <a:hlinkClick r:id="rId5">
                  <a:extLst>
                    <a:ext uri="{A12FA001-AC4F-418D-AE19-62706E023703}">
                      <ahyp:hlinkClr xmlns:ahyp="http://schemas.microsoft.com/office/drawing/2018/hyperlinkcolor" val="tx"/>
                    </a:ext>
                  </a:extLst>
                </a:hlinkClick>
              </a:rPr>
              <a:t>Applied Relaxation</a:t>
            </a:r>
            <a:r>
              <a:rPr lang="en-US" sz="1800" b="1">
                <a:solidFill>
                  <a:srgbClr val="0A0A0A"/>
                </a:solidFill>
                <a:highlight>
                  <a:srgbClr val="FFFFFF"/>
                </a:highlight>
                <a:ea typeface="+mn-lt"/>
                <a:cs typeface="+mn-lt"/>
              </a:rPr>
              <a:t>:</a:t>
            </a:r>
            <a:r>
              <a:rPr lang="en-US" sz="1800">
                <a:solidFill>
                  <a:srgbClr val="0A0A0A"/>
                </a:solidFill>
                <a:highlight>
                  <a:srgbClr val="FFFFFF"/>
                </a:highlight>
                <a:ea typeface="+mn-lt"/>
                <a:cs typeface="+mn-lt"/>
              </a:rPr>
              <a:t> Using a cue word (like "relax" or "calm") while exhaling to quickly reduce tension.</a:t>
            </a:r>
            <a:endParaRPr lang="en-US" sz="1800"/>
          </a:p>
          <a:p>
            <a:pPr>
              <a:buFont typeface="Arial"/>
              <a:buChar char="•"/>
            </a:pPr>
            <a:r>
              <a:rPr lang="en-US" sz="1800" b="1">
                <a:solidFill>
                  <a:srgbClr val="0A0A0A"/>
                </a:solidFill>
                <a:highlight>
                  <a:srgbClr val="FFFFFF"/>
                </a:highlight>
                <a:ea typeface="+mn-lt"/>
                <a:cs typeface="+mn-lt"/>
              </a:rPr>
              <a:t>Mindfulness-Based Relaxation:</a:t>
            </a:r>
            <a:r>
              <a:rPr lang="en-US" sz="1800">
                <a:solidFill>
                  <a:srgbClr val="0A0A0A"/>
                </a:solidFill>
                <a:highlight>
                  <a:srgbClr val="FFFFFF"/>
                </a:highlight>
                <a:ea typeface="+mn-lt"/>
                <a:cs typeface="+mn-lt"/>
              </a:rPr>
              <a:t> Observing anxious thoughts or voices without judgment and bringing focus back to the breath, often using apps.</a:t>
            </a:r>
            <a:endParaRPr lang="en-US" sz="1800"/>
          </a:p>
          <a:p>
            <a:pPr>
              <a:buFont typeface="Arial"/>
              <a:buChar char="•"/>
            </a:pPr>
            <a:r>
              <a:rPr lang="en-US" sz="1800" b="1">
                <a:solidFill>
                  <a:srgbClr val="0A0A0A"/>
                </a:solidFill>
                <a:highlight>
                  <a:srgbClr val="FFFFFF"/>
                </a:highlight>
                <a:ea typeface="+mn-lt"/>
                <a:cs typeface="+mn-lt"/>
              </a:rPr>
              <a:t>Physical Relaxation Aids:</a:t>
            </a:r>
            <a:r>
              <a:rPr lang="en-US" sz="1800">
                <a:solidFill>
                  <a:srgbClr val="0A0A0A"/>
                </a:solidFill>
                <a:highlight>
                  <a:srgbClr val="FFFFFF"/>
                </a:highlight>
                <a:ea typeface="+mn-lt"/>
                <a:cs typeface="+mn-lt"/>
              </a:rPr>
              <a:t> Using tools like bubbles to encourage deep breathing or practicing yoga to combine movement with mindfulness. </a:t>
            </a:r>
            <a:endParaRPr lang="en-US" sz="1800"/>
          </a:p>
          <a:p>
            <a:pPr marL="0" indent="0">
              <a:buNone/>
            </a:pPr>
            <a:endParaRPr lang="en-US" sz="1200" b="1">
              <a:solidFill>
                <a:srgbClr val="0A0A0A"/>
              </a:solidFill>
              <a:highlight>
                <a:srgbClr val="FFFFFF"/>
              </a:highlight>
            </a:endParaRPr>
          </a:p>
          <a:p>
            <a:endParaRPr lang="en-US"/>
          </a:p>
        </p:txBody>
      </p:sp>
    </p:spTree>
    <p:extLst>
      <p:ext uri="{BB962C8B-B14F-4D97-AF65-F5344CB8AC3E}">
        <p14:creationId xmlns:p14="http://schemas.microsoft.com/office/powerpoint/2010/main" val="15661897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3E00F-7E7C-3BBB-7AA9-622E8712ADFA}"/>
              </a:ext>
            </a:extLst>
          </p:cNvPr>
          <p:cNvSpPr>
            <a:spLocks noGrp="1"/>
          </p:cNvSpPr>
          <p:nvPr>
            <p:ph type="title"/>
          </p:nvPr>
        </p:nvSpPr>
        <p:spPr/>
        <p:txBody>
          <a:bodyPr>
            <a:normAutofit fontScale="90000"/>
          </a:bodyPr>
          <a:lstStyle/>
          <a:p>
            <a:pPr algn="ctr"/>
            <a:r>
              <a:rPr lang="en-US" sz="3600"/>
              <a:t>Breakout for Participants: </a:t>
            </a:r>
            <a:br>
              <a:rPr lang="en-US" sz="3600"/>
            </a:br>
            <a:r>
              <a:rPr lang="en-US" sz="3600"/>
              <a:t>Examples of distraction techniques for coping with symptoms</a:t>
            </a:r>
          </a:p>
        </p:txBody>
      </p:sp>
      <p:sp>
        <p:nvSpPr>
          <p:cNvPr id="3" name="Content Placeholder 2">
            <a:extLst>
              <a:ext uri="{FF2B5EF4-FFF2-40B4-BE49-F238E27FC236}">
                <a16:creationId xmlns:a16="http://schemas.microsoft.com/office/drawing/2014/main" id="{72FD7E8A-64A3-3483-9F7C-E8C5AF18F3F0}"/>
              </a:ext>
            </a:extLst>
          </p:cNvPr>
          <p:cNvSpPr>
            <a:spLocks noGrp="1"/>
          </p:cNvSpPr>
          <p:nvPr>
            <p:ph idx="1"/>
          </p:nvPr>
        </p:nvSpPr>
        <p:spPr>
          <a:xfrm>
            <a:off x="838201" y="1768116"/>
            <a:ext cx="4986130" cy="4380093"/>
          </a:xfrm>
        </p:spPr>
        <p:txBody>
          <a:bodyPr vert="horz" lIns="91440" tIns="45720" rIns="91440" bIns="45720" rtlCol="0" anchor="t">
            <a:noAutofit/>
          </a:bodyPr>
          <a:lstStyle/>
          <a:p>
            <a:pPr marL="171450" indent="-171450"/>
            <a:r>
              <a:rPr lang="en-US" sz="1600" b="1">
                <a:solidFill>
                  <a:srgbClr val="0A0A0A"/>
                </a:solidFill>
                <a:highlight>
                  <a:srgbClr val="FFFFFF"/>
                </a:highlight>
                <a:ea typeface="+mn-lt"/>
                <a:cs typeface="+mn-lt"/>
              </a:rPr>
              <a:t>Sensory and Physical Activities:</a:t>
            </a:r>
            <a:endParaRPr lang="en-US" sz="1600"/>
          </a:p>
          <a:p>
            <a:pPr lvl="1"/>
            <a:r>
              <a:rPr lang="en-US" sz="1600" b="1">
                <a:solidFill>
                  <a:srgbClr val="0A0A0A"/>
                </a:solidFill>
                <a:highlight>
                  <a:srgbClr val="FFFFFF"/>
                </a:highlight>
                <a:ea typeface="+mn-lt"/>
                <a:cs typeface="+mn-lt"/>
              </a:rPr>
              <a:t>Engaging in Hobbies:</a:t>
            </a:r>
            <a:r>
              <a:rPr lang="en-US" sz="1600">
                <a:solidFill>
                  <a:srgbClr val="0A0A0A"/>
                </a:solidFill>
                <a:highlight>
                  <a:srgbClr val="FFFFFF"/>
                </a:highlight>
                <a:ea typeface="+mn-lt"/>
                <a:cs typeface="+mn-lt"/>
              </a:rPr>
              <a:t> Playing an instrument, painting, gardening, or building models.</a:t>
            </a:r>
            <a:endParaRPr lang="en-US" sz="1600"/>
          </a:p>
          <a:p>
            <a:pPr lvl="1"/>
            <a:r>
              <a:rPr lang="en-US" sz="1600" b="1">
                <a:solidFill>
                  <a:srgbClr val="0A0A0A"/>
                </a:solidFill>
                <a:highlight>
                  <a:srgbClr val="FFFFFF"/>
                </a:highlight>
                <a:ea typeface="+mn-lt"/>
                <a:cs typeface="+mn-lt"/>
              </a:rPr>
              <a:t>Physical Exercise:</a:t>
            </a:r>
            <a:r>
              <a:rPr lang="en-US" sz="1600">
                <a:solidFill>
                  <a:srgbClr val="0A0A0A"/>
                </a:solidFill>
                <a:highlight>
                  <a:srgbClr val="FFFFFF"/>
                </a:highlight>
                <a:ea typeface="+mn-lt"/>
                <a:cs typeface="+mn-lt"/>
              </a:rPr>
              <a:t> Walking, running, or working out to change physical energy.</a:t>
            </a:r>
            <a:endParaRPr lang="en-US" sz="1600"/>
          </a:p>
          <a:p>
            <a:pPr lvl="1"/>
            <a:r>
              <a:rPr lang="en-US" sz="1600" b="1">
                <a:solidFill>
                  <a:srgbClr val="0A0A0A"/>
                </a:solidFill>
                <a:highlight>
                  <a:srgbClr val="FFFFFF"/>
                </a:highlight>
                <a:ea typeface="+mn-lt"/>
                <a:cs typeface="+mn-lt"/>
              </a:rPr>
              <a:t>Using Comforting Items:</a:t>
            </a:r>
            <a:r>
              <a:rPr lang="en-US" sz="1600">
                <a:solidFill>
                  <a:srgbClr val="0A0A0A"/>
                </a:solidFill>
                <a:highlight>
                  <a:srgbClr val="FFFFFF"/>
                </a:highlight>
                <a:ea typeface="+mn-lt"/>
                <a:cs typeface="+mn-lt"/>
              </a:rPr>
              <a:t> Looking at photos of loved ones or special places.</a:t>
            </a:r>
            <a:endParaRPr lang="en-US" sz="1600"/>
          </a:p>
          <a:p>
            <a:pPr lvl="1"/>
            <a:r>
              <a:rPr lang="en-US" sz="1600" b="1">
                <a:solidFill>
                  <a:srgbClr val="0A0A0A"/>
                </a:solidFill>
                <a:highlight>
                  <a:srgbClr val="FFFFFF"/>
                </a:highlight>
                <a:ea typeface="+mn-lt"/>
                <a:cs typeface="+mn-lt"/>
              </a:rPr>
              <a:t>Temperature Regulation:</a:t>
            </a:r>
            <a:r>
              <a:rPr lang="en-US" sz="1600">
                <a:solidFill>
                  <a:srgbClr val="0A0A0A"/>
                </a:solidFill>
                <a:highlight>
                  <a:srgbClr val="FFFFFF"/>
                </a:highlight>
                <a:ea typeface="+mn-lt"/>
                <a:cs typeface="+mn-lt"/>
              </a:rPr>
              <a:t> Using cold (like ice) to break the cycle of distressing thoughts.</a:t>
            </a:r>
            <a:endParaRPr lang="en-US" sz="1600"/>
          </a:p>
          <a:p>
            <a:r>
              <a:rPr lang="en-US" sz="1600" b="1">
                <a:solidFill>
                  <a:srgbClr val="0A0A0A"/>
                </a:solidFill>
                <a:highlight>
                  <a:srgbClr val="FFFFFF"/>
                </a:highlight>
                <a:ea typeface="+mn-lt"/>
                <a:cs typeface="+mn-lt"/>
              </a:rPr>
              <a:t>Cognitive and Mental Distractions:</a:t>
            </a:r>
            <a:endParaRPr lang="en-US" sz="1600"/>
          </a:p>
          <a:p>
            <a:pPr lvl="1"/>
            <a:r>
              <a:rPr lang="en-US" sz="1600" b="1">
                <a:solidFill>
                  <a:srgbClr val="0A0A0A"/>
                </a:solidFill>
                <a:highlight>
                  <a:srgbClr val="FFFFFF"/>
                </a:highlight>
                <a:ea typeface="+mn-lt"/>
                <a:cs typeface="+mn-lt"/>
              </a:rPr>
              <a:t>Mental Arithmetic:</a:t>
            </a:r>
            <a:r>
              <a:rPr lang="en-US" sz="1600">
                <a:solidFill>
                  <a:srgbClr val="0A0A0A"/>
                </a:solidFill>
                <a:highlight>
                  <a:srgbClr val="FFFFFF"/>
                </a:highlight>
                <a:ea typeface="+mn-lt"/>
                <a:cs typeface="+mn-lt"/>
              </a:rPr>
              <a:t> Counting backward by 7s from 100 or performing simple calculations.</a:t>
            </a:r>
            <a:endParaRPr lang="en-US" sz="1600"/>
          </a:p>
          <a:p>
            <a:pPr lvl="1"/>
            <a:r>
              <a:rPr lang="en-US" sz="1600" b="1">
                <a:solidFill>
                  <a:srgbClr val="0A0A0A"/>
                </a:solidFill>
                <a:highlight>
                  <a:srgbClr val="FFFFFF"/>
                </a:highlight>
                <a:ea typeface="+mn-lt"/>
                <a:cs typeface="+mn-lt"/>
              </a:rPr>
              <a:t>Memory Games:</a:t>
            </a:r>
            <a:r>
              <a:rPr lang="en-US" sz="1600">
                <a:solidFill>
                  <a:srgbClr val="0A0A0A"/>
                </a:solidFill>
                <a:highlight>
                  <a:srgbClr val="FFFFFF"/>
                </a:highlight>
                <a:ea typeface="+mn-lt"/>
                <a:cs typeface="+mn-lt"/>
              </a:rPr>
              <a:t> Reciting lyrics to a favorite song or visualizing a detailed, peaceful scene.</a:t>
            </a:r>
            <a:endParaRPr lang="en-US" sz="1600"/>
          </a:p>
          <a:p>
            <a:pPr lvl="1"/>
            <a:r>
              <a:rPr lang="en-US" sz="1600" b="1">
                <a:solidFill>
                  <a:srgbClr val="0A0A0A"/>
                </a:solidFill>
                <a:highlight>
                  <a:srgbClr val="FFFFFF"/>
                </a:highlight>
                <a:ea typeface="+mn-lt"/>
                <a:cs typeface="+mn-lt"/>
              </a:rPr>
              <a:t>Reading/Writing:</a:t>
            </a:r>
            <a:r>
              <a:rPr lang="en-US" sz="1600">
                <a:solidFill>
                  <a:srgbClr val="0A0A0A"/>
                </a:solidFill>
                <a:highlight>
                  <a:srgbClr val="FFFFFF"/>
                </a:highlight>
                <a:ea typeface="+mn-lt"/>
                <a:cs typeface="+mn-lt"/>
              </a:rPr>
              <a:t> Reading magazines, books, or writing down thoughts to process them.</a:t>
            </a:r>
            <a:endParaRPr lang="en-US" sz="2800"/>
          </a:p>
        </p:txBody>
      </p:sp>
      <p:sp>
        <p:nvSpPr>
          <p:cNvPr id="4" name="Content Placeholder 2">
            <a:extLst>
              <a:ext uri="{FF2B5EF4-FFF2-40B4-BE49-F238E27FC236}">
                <a16:creationId xmlns:a16="http://schemas.microsoft.com/office/drawing/2014/main" id="{B40156DA-F21D-F584-3F7B-796DA806770A}"/>
              </a:ext>
            </a:extLst>
          </p:cNvPr>
          <p:cNvSpPr txBox="1">
            <a:spLocks/>
          </p:cNvSpPr>
          <p:nvPr/>
        </p:nvSpPr>
        <p:spPr>
          <a:xfrm>
            <a:off x="6096000" y="1768116"/>
            <a:ext cx="4986130" cy="438009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a:solidFill>
                  <a:srgbClr val="0A0A0A"/>
                </a:solidFill>
                <a:highlight>
                  <a:srgbClr val="FFFFFF"/>
                </a:highlight>
                <a:ea typeface="+mn-lt"/>
                <a:cs typeface="+mn-lt"/>
              </a:rPr>
              <a:t>Social and Passive Distractions:</a:t>
            </a:r>
            <a:endParaRPr lang="en-US" sz="1600">
              <a:highlight>
                <a:srgbClr val="FFFFFF"/>
              </a:highlight>
            </a:endParaRPr>
          </a:p>
          <a:p>
            <a:pPr lvl="1"/>
            <a:r>
              <a:rPr lang="en-US" sz="1600" b="1">
                <a:solidFill>
                  <a:srgbClr val="0A0A0A"/>
                </a:solidFill>
                <a:highlight>
                  <a:srgbClr val="FFFFFF"/>
                </a:highlight>
                <a:ea typeface="+mn-lt"/>
                <a:cs typeface="+mn-lt"/>
              </a:rPr>
              <a:t>Socialization:</a:t>
            </a:r>
            <a:r>
              <a:rPr lang="en-US" sz="1600">
                <a:solidFill>
                  <a:srgbClr val="0A0A0A"/>
                </a:solidFill>
                <a:highlight>
                  <a:srgbClr val="FFFFFF"/>
                </a:highlight>
                <a:ea typeface="+mn-lt"/>
                <a:cs typeface="+mn-lt"/>
              </a:rPr>
              <a:t> Calling a friend or talking to a family member.</a:t>
            </a:r>
            <a:endParaRPr lang="en-US" sz="1600">
              <a:highlight>
                <a:srgbClr val="FFFFFF"/>
              </a:highlight>
            </a:endParaRPr>
          </a:p>
          <a:p>
            <a:pPr lvl="1"/>
            <a:r>
              <a:rPr lang="en-US" sz="1600" b="1">
                <a:solidFill>
                  <a:srgbClr val="0A0A0A"/>
                </a:solidFill>
                <a:highlight>
                  <a:srgbClr val="FFFFFF"/>
                </a:highlight>
                <a:ea typeface="+mn-lt"/>
                <a:cs typeface="+mn-lt"/>
              </a:rPr>
              <a:t>Media Consumption:</a:t>
            </a:r>
            <a:r>
              <a:rPr lang="en-US" sz="1600">
                <a:solidFill>
                  <a:srgbClr val="0A0A0A"/>
                </a:solidFill>
                <a:highlight>
                  <a:srgbClr val="FFFFFF"/>
                </a:highlight>
                <a:ea typeface="+mn-lt"/>
                <a:cs typeface="+mn-lt"/>
              </a:rPr>
              <a:t> Watching TV, movies, or YouTube videos.</a:t>
            </a:r>
            <a:endParaRPr lang="en-US" sz="1600">
              <a:highlight>
                <a:srgbClr val="FFFFFF"/>
              </a:highlight>
            </a:endParaRPr>
          </a:p>
          <a:p>
            <a:pPr lvl="1"/>
            <a:r>
              <a:rPr lang="en-US" sz="1600" b="1">
                <a:solidFill>
                  <a:srgbClr val="0A0A0A"/>
                </a:solidFill>
                <a:highlight>
                  <a:srgbClr val="FFFFFF"/>
                </a:highlight>
                <a:ea typeface="+mn-lt"/>
                <a:cs typeface="+mn-lt"/>
              </a:rPr>
              <a:t>Indulgence:</a:t>
            </a:r>
            <a:r>
              <a:rPr lang="en-US" sz="1600">
                <a:solidFill>
                  <a:srgbClr val="0A0A0A"/>
                </a:solidFill>
                <a:highlight>
                  <a:srgbClr val="FFFFFF"/>
                </a:highlight>
                <a:ea typeface="+mn-lt"/>
                <a:cs typeface="+mn-lt"/>
              </a:rPr>
              <a:t> Cooking a favorite meal or, for some, using smoking as a temporary distraction.</a:t>
            </a:r>
            <a:endParaRPr lang="en-US" sz="1600">
              <a:highlight>
                <a:srgbClr val="FFFFFF"/>
              </a:highlight>
            </a:endParaRPr>
          </a:p>
          <a:p>
            <a:r>
              <a:rPr lang="en-US" sz="1600" b="1">
                <a:solidFill>
                  <a:srgbClr val="0A0A0A"/>
                </a:solidFill>
                <a:highlight>
                  <a:srgbClr val="FFFFFF"/>
                </a:highlight>
                <a:ea typeface="+mn-lt"/>
                <a:cs typeface="+mn-lt"/>
              </a:rPr>
              <a:t>Targeted Symptom Coping (Voices/Thoughts):</a:t>
            </a:r>
            <a:endParaRPr lang="en-US" sz="1600">
              <a:highlight>
                <a:srgbClr val="FFFFFF"/>
              </a:highlight>
            </a:endParaRPr>
          </a:p>
          <a:p>
            <a:pPr lvl="1"/>
            <a:r>
              <a:rPr lang="en-US" sz="1600" b="1">
                <a:solidFill>
                  <a:srgbClr val="0A0A0A"/>
                </a:solidFill>
                <a:highlight>
                  <a:srgbClr val="FFFFFF"/>
                </a:highlight>
                <a:ea typeface="+mn-lt"/>
                <a:cs typeface="+mn-lt"/>
              </a:rPr>
              <a:t>Audio Focus:</a:t>
            </a:r>
            <a:r>
              <a:rPr lang="en-US" sz="1600">
                <a:solidFill>
                  <a:srgbClr val="0A0A0A"/>
                </a:solidFill>
                <a:highlight>
                  <a:srgbClr val="FFFFFF"/>
                </a:highlight>
                <a:ea typeface="+mn-lt"/>
                <a:cs typeface="+mn-lt"/>
              </a:rPr>
              <a:t> Using headphones to listen to music or podcasts to drown out auditory hallucinations.</a:t>
            </a:r>
            <a:endParaRPr lang="en-US" sz="1600">
              <a:highlight>
                <a:srgbClr val="FFFFFF"/>
              </a:highlight>
            </a:endParaRPr>
          </a:p>
          <a:p>
            <a:pPr lvl="1"/>
            <a:r>
              <a:rPr lang="en-US" sz="1600" b="1">
                <a:solidFill>
                  <a:srgbClr val="0A0A0A"/>
                </a:solidFill>
                <a:highlight>
                  <a:srgbClr val="FFFFFF"/>
                </a:highlight>
                <a:ea typeface="+mn-lt"/>
                <a:cs typeface="+mn-lt"/>
              </a:rPr>
              <a:t>Refocusing/Naming:</a:t>
            </a:r>
            <a:r>
              <a:rPr lang="en-US" sz="1600">
                <a:solidFill>
                  <a:srgbClr val="0A0A0A"/>
                </a:solidFill>
                <a:highlight>
                  <a:srgbClr val="FFFFFF"/>
                </a:highlight>
                <a:ea typeface="+mn-lt"/>
                <a:cs typeface="+mn-lt"/>
              </a:rPr>
              <a:t> Actively looking around and naming objects to stay grounded in reality.</a:t>
            </a:r>
            <a:endParaRPr lang="en-US" sz="1600">
              <a:highlight>
                <a:srgbClr val="FFFFFF"/>
              </a:highlight>
            </a:endParaRPr>
          </a:p>
          <a:p>
            <a:pPr lvl="1"/>
            <a:r>
              <a:rPr lang="en-US" sz="1600" b="1">
                <a:solidFill>
                  <a:srgbClr val="0A0A0A"/>
                </a:solidFill>
                <a:highlight>
                  <a:srgbClr val="FFFFFF"/>
                </a:highlight>
                <a:ea typeface="+mn-lt"/>
                <a:cs typeface="+mn-lt"/>
              </a:rPr>
              <a:t>Subvocalization:</a:t>
            </a:r>
            <a:r>
              <a:rPr lang="en-US" sz="1600">
                <a:solidFill>
                  <a:srgbClr val="0A0A0A"/>
                </a:solidFill>
                <a:highlight>
                  <a:srgbClr val="FFFFFF"/>
                </a:highlight>
                <a:ea typeface="+mn-lt"/>
                <a:cs typeface="+mn-lt"/>
              </a:rPr>
              <a:t> Humming or talking quietly to oneself to reduce the impact of internal voices. </a:t>
            </a:r>
            <a:endParaRPr lang="en-US"/>
          </a:p>
        </p:txBody>
      </p:sp>
    </p:spTree>
    <p:extLst>
      <p:ext uri="{BB962C8B-B14F-4D97-AF65-F5344CB8AC3E}">
        <p14:creationId xmlns:p14="http://schemas.microsoft.com/office/powerpoint/2010/main" val="4171964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59B5C-7338-6D0F-276D-CB74CDAE25C7}"/>
              </a:ext>
            </a:extLst>
          </p:cNvPr>
          <p:cNvSpPr>
            <a:spLocks noGrp="1"/>
          </p:cNvSpPr>
          <p:nvPr>
            <p:ph type="title"/>
          </p:nvPr>
        </p:nvSpPr>
        <p:spPr/>
        <p:txBody>
          <a:bodyPr/>
          <a:lstStyle/>
          <a:p>
            <a:pPr algn="ctr"/>
            <a:r>
              <a:rPr lang="en-US"/>
              <a:t>Screener</a:t>
            </a:r>
          </a:p>
        </p:txBody>
      </p:sp>
      <p:sp>
        <p:nvSpPr>
          <p:cNvPr id="3" name="Content Placeholder 2">
            <a:extLst>
              <a:ext uri="{FF2B5EF4-FFF2-40B4-BE49-F238E27FC236}">
                <a16:creationId xmlns:a16="http://schemas.microsoft.com/office/drawing/2014/main" id="{88FFDB6A-9BD4-3921-74A2-D538A69356C2}"/>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368194164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2727A-01E5-486E-39ED-FE444DC64623}"/>
              </a:ext>
            </a:extLst>
          </p:cNvPr>
          <p:cNvSpPr>
            <a:spLocks noGrp="1"/>
          </p:cNvSpPr>
          <p:nvPr>
            <p:ph type="title"/>
          </p:nvPr>
        </p:nvSpPr>
        <p:spPr/>
        <p:txBody>
          <a:bodyPr/>
          <a:lstStyle/>
          <a:p>
            <a:pPr algn="ctr"/>
            <a:r>
              <a:rPr lang="en-US"/>
              <a:t>Activity </a:t>
            </a:r>
          </a:p>
        </p:txBody>
      </p:sp>
      <p:sp>
        <p:nvSpPr>
          <p:cNvPr id="3" name="Content Placeholder 2">
            <a:extLst>
              <a:ext uri="{FF2B5EF4-FFF2-40B4-BE49-F238E27FC236}">
                <a16:creationId xmlns:a16="http://schemas.microsoft.com/office/drawing/2014/main" id="{BC6D84ED-5871-C634-F033-5B9F6BC32FD8}"/>
              </a:ext>
            </a:extLst>
          </p:cNvPr>
          <p:cNvSpPr>
            <a:spLocks noGrp="1"/>
          </p:cNvSpPr>
          <p:nvPr>
            <p:ph idx="1"/>
          </p:nvPr>
        </p:nvSpPr>
        <p:spPr/>
        <p:txBody>
          <a:bodyPr vert="horz" lIns="91440" tIns="45720" rIns="91440" bIns="45720" rtlCol="0" anchor="t">
            <a:normAutofit/>
          </a:bodyPr>
          <a:lstStyle/>
          <a:p>
            <a:pPr marL="0" indent="0">
              <a:buNone/>
            </a:pPr>
            <a:r>
              <a:rPr lang="en-US"/>
              <a:t>Art project and prompt about how can family (or those in the other room) support you better? What's one thing you would want them to know? Come back together as a group and share what you drew.</a:t>
            </a:r>
          </a:p>
          <a:p>
            <a:pPr marL="0" indent="0">
              <a:buNone/>
            </a:pPr>
            <a:r>
              <a:rPr lang="en-US"/>
              <a:t>Assign someone to report out some themes that came up from the group, ensuring that everyone feels comfortable with what will be shared.</a:t>
            </a:r>
          </a:p>
          <a:p>
            <a:pPr marL="0" indent="0">
              <a:buNone/>
            </a:pPr>
            <a:r>
              <a:rPr lang="en-US" b="1" u="sng"/>
              <a:t>PRESENTERS: This can also be done conversationally, having ideas added to a large sticky note or shared paper</a:t>
            </a:r>
          </a:p>
          <a:p>
            <a:pPr>
              <a:buFont typeface="Calibri,Sans-Serif" panose="020B0604020202020204" pitchFamily="34" charset="0"/>
              <a:buChar char="-"/>
            </a:pPr>
            <a:endParaRPr lang="en-US"/>
          </a:p>
          <a:p>
            <a:pPr>
              <a:buFont typeface="Calibri,Sans-Serif" panose="020B0604020202020204" pitchFamily="34" charset="0"/>
              <a:buChar char="-"/>
            </a:pPr>
            <a:endParaRPr lang="en-US"/>
          </a:p>
          <a:p>
            <a:endParaRPr lang="en-US"/>
          </a:p>
        </p:txBody>
      </p:sp>
    </p:spTree>
    <p:extLst>
      <p:ext uri="{BB962C8B-B14F-4D97-AF65-F5344CB8AC3E}">
        <p14:creationId xmlns:p14="http://schemas.microsoft.com/office/powerpoint/2010/main" val="35556641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0B0F-E16E-CF52-543D-F1C951A33EBD}"/>
              </a:ext>
            </a:extLst>
          </p:cNvPr>
          <p:cNvSpPr>
            <a:spLocks noGrp="1"/>
          </p:cNvSpPr>
          <p:nvPr>
            <p:ph type="ctrTitle"/>
          </p:nvPr>
        </p:nvSpPr>
        <p:spPr/>
        <p:txBody>
          <a:bodyPr/>
          <a:lstStyle/>
          <a:p>
            <a:r>
              <a:rPr lang="en-US"/>
              <a:t>Problem-Solving Model</a:t>
            </a:r>
          </a:p>
        </p:txBody>
      </p:sp>
      <p:sp>
        <p:nvSpPr>
          <p:cNvPr id="3" name="Subtitle 2">
            <a:extLst>
              <a:ext uri="{FF2B5EF4-FFF2-40B4-BE49-F238E27FC236}">
                <a16:creationId xmlns:a16="http://schemas.microsoft.com/office/drawing/2014/main" id="{587E5A69-7E75-5D3A-52A6-E051DB2F3027}"/>
              </a:ext>
            </a:extLst>
          </p:cNvPr>
          <p:cNvSpPr>
            <a:spLocks noGrp="1"/>
          </p:cNvSpPr>
          <p:nvPr>
            <p:ph type="subTitle" idx="1"/>
          </p:nvPr>
        </p:nvSpPr>
        <p:spPr/>
        <p:txBody>
          <a:bodyPr vert="horz" lIns="91440" tIns="45720" rIns="91440" bIns="45720" rtlCol="0" anchor="t">
            <a:normAutofit/>
          </a:bodyPr>
          <a:lstStyle/>
          <a:p>
            <a:r>
              <a:rPr lang="en-US"/>
              <a:t>Family Psychoeducation Intervention </a:t>
            </a:r>
          </a:p>
        </p:txBody>
      </p:sp>
    </p:spTree>
    <p:extLst>
      <p:ext uri="{BB962C8B-B14F-4D97-AF65-F5344CB8AC3E}">
        <p14:creationId xmlns:p14="http://schemas.microsoft.com/office/powerpoint/2010/main" val="423750255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3B67A-66D1-F7BB-47E2-821AC662C0D0}"/>
              </a:ext>
            </a:extLst>
          </p:cNvPr>
          <p:cNvSpPr>
            <a:spLocks noGrp="1"/>
          </p:cNvSpPr>
          <p:nvPr>
            <p:ph type="title"/>
          </p:nvPr>
        </p:nvSpPr>
        <p:spPr/>
        <p:txBody>
          <a:bodyPr>
            <a:normAutofit fontScale="90000"/>
          </a:bodyPr>
          <a:lstStyle/>
          <a:p>
            <a:pPr algn="ctr"/>
            <a:r>
              <a:rPr lang="en-US"/>
              <a:t>How to get involved in structured Family Psychoeducation – you have taken the first step by being here today!</a:t>
            </a:r>
          </a:p>
        </p:txBody>
      </p:sp>
      <p:graphicFrame>
        <p:nvGraphicFramePr>
          <p:cNvPr id="4" name="Content Placeholder 3">
            <a:extLst>
              <a:ext uri="{FF2B5EF4-FFF2-40B4-BE49-F238E27FC236}">
                <a16:creationId xmlns:a16="http://schemas.microsoft.com/office/drawing/2014/main" id="{1539D61B-AF6E-D775-DC28-49727994AF72}"/>
              </a:ext>
            </a:extLst>
          </p:cNvPr>
          <p:cNvGraphicFramePr>
            <a:graphicFrameLocks noGrp="1"/>
          </p:cNvGraphicFramePr>
          <p:nvPr>
            <p:ph idx="1"/>
            <p:extLst>
              <p:ext uri="{D42A27DB-BD31-4B8C-83A1-F6EECF244321}">
                <p14:modId xmlns:p14="http://schemas.microsoft.com/office/powerpoint/2010/main" val="24370513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51" name="TextBox 850">
            <a:extLst>
              <a:ext uri="{FF2B5EF4-FFF2-40B4-BE49-F238E27FC236}">
                <a16:creationId xmlns:a16="http://schemas.microsoft.com/office/drawing/2014/main" id="{3FB4BB6F-4A52-238B-AD87-699E3DF3EAE6}"/>
              </a:ext>
            </a:extLst>
          </p:cNvPr>
          <p:cNvSpPr txBox="1"/>
          <p:nvPr/>
        </p:nvSpPr>
        <p:spPr>
          <a:xfrm>
            <a:off x="241139" y="6467354"/>
            <a:ext cx="910541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Calibri"/>
                <a:ea typeface="Calibri"/>
                <a:cs typeface="Calibri"/>
              </a:rPr>
              <a:t>*Some EASA programs permit individuals, their family members and supports to continue attending MFG after graduation from the program</a:t>
            </a:r>
            <a:endParaRPr lang="en-US" sz="1200"/>
          </a:p>
          <a:p>
            <a:pPr algn="ctr"/>
            <a:endParaRPr lang="en-US" sz="1200"/>
          </a:p>
        </p:txBody>
      </p:sp>
    </p:spTree>
    <p:extLst>
      <p:ext uri="{BB962C8B-B14F-4D97-AF65-F5344CB8AC3E}">
        <p14:creationId xmlns:p14="http://schemas.microsoft.com/office/powerpoint/2010/main" val="12198801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02E57-6279-D236-7E85-0A7C2EBC8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17FFA-C6F8-3354-A470-39E7D6269953}"/>
              </a:ext>
            </a:extLst>
          </p:cNvPr>
          <p:cNvSpPr>
            <a:spLocks noGrp="1"/>
          </p:cNvSpPr>
          <p:nvPr>
            <p:ph type="title"/>
          </p:nvPr>
        </p:nvSpPr>
        <p:spPr/>
        <p:txBody>
          <a:bodyPr>
            <a:normAutofit/>
          </a:bodyPr>
          <a:lstStyle/>
          <a:p>
            <a:pPr algn="ctr"/>
            <a:r>
              <a:rPr lang="en-US"/>
              <a:t>Joining Sessions</a:t>
            </a:r>
            <a:br>
              <a:rPr lang="en-US"/>
            </a:br>
            <a:r>
              <a:rPr lang="en-US" sz="2000">
                <a:latin typeface="Aptos"/>
              </a:rPr>
              <a:t>"Joining means to connect, build rapport, convey empathy, and establish a collegial alliance" </a:t>
            </a:r>
            <a:endParaRPr lang="en-US" sz="2000"/>
          </a:p>
        </p:txBody>
      </p:sp>
      <p:sp>
        <p:nvSpPr>
          <p:cNvPr id="3" name="Content Placeholder 2">
            <a:extLst>
              <a:ext uri="{FF2B5EF4-FFF2-40B4-BE49-F238E27FC236}">
                <a16:creationId xmlns:a16="http://schemas.microsoft.com/office/drawing/2014/main" id="{0149F364-9A53-AEED-D2E6-7F429C5FA4FD}"/>
              </a:ext>
            </a:extLst>
          </p:cNvPr>
          <p:cNvSpPr>
            <a:spLocks noGrp="1"/>
          </p:cNvSpPr>
          <p:nvPr>
            <p:ph idx="1"/>
          </p:nvPr>
        </p:nvSpPr>
        <p:spPr/>
        <p:txBody>
          <a:bodyPr vert="horz" lIns="91440" tIns="45720" rIns="91440" bIns="45720" rtlCol="0" anchor="t">
            <a:normAutofit/>
          </a:bodyPr>
          <a:lstStyle/>
          <a:p>
            <a:pPr marL="0" indent="0">
              <a:buNone/>
            </a:pPr>
            <a:r>
              <a:rPr lang="en-US"/>
              <a:t>Participant and/or family members who will be joining the multi-family groups or single-family sessions will meet with the facilitators to: </a:t>
            </a:r>
          </a:p>
          <a:p>
            <a:pPr marL="457200" indent="-457200"/>
            <a:r>
              <a:rPr lang="en-US"/>
              <a:t>Be introduced to facilitators</a:t>
            </a:r>
          </a:p>
          <a:p>
            <a:pPr marL="457200" indent="-457200"/>
            <a:r>
              <a:rPr lang="en-US"/>
              <a:t>Review participants and/or family's strengths and goals </a:t>
            </a:r>
          </a:p>
          <a:p>
            <a:pPr marL="457200" indent="-457200"/>
            <a:r>
              <a:rPr lang="en-US"/>
              <a:t>Review information about the educational workshop, problem-solving method and answer questions</a:t>
            </a:r>
          </a:p>
          <a:p>
            <a:pPr marL="457200" indent="-457200"/>
            <a:r>
              <a:rPr lang="en-US"/>
              <a:t>Support participant and family with what to expect at the 1st, 2nd and 3rd and beyond sessions</a:t>
            </a:r>
          </a:p>
        </p:txBody>
      </p:sp>
    </p:spTree>
    <p:extLst>
      <p:ext uri="{BB962C8B-B14F-4D97-AF65-F5344CB8AC3E}">
        <p14:creationId xmlns:p14="http://schemas.microsoft.com/office/powerpoint/2010/main" val="418305979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A0C72-52CF-DE25-F0EF-5E8E4B878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3F5392-90E0-74F9-85F0-8A3A8100B129}"/>
              </a:ext>
            </a:extLst>
          </p:cNvPr>
          <p:cNvSpPr>
            <a:spLocks noGrp="1"/>
          </p:cNvSpPr>
          <p:nvPr>
            <p:ph type="title"/>
          </p:nvPr>
        </p:nvSpPr>
        <p:spPr/>
        <p:txBody>
          <a:bodyPr>
            <a:normAutofit/>
          </a:bodyPr>
          <a:lstStyle/>
          <a:p>
            <a:pPr algn="ctr"/>
            <a:r>
              <a:rPr lang="en-US"/>
              <a:t>1st and 2nd Groups: What to expect</a:t>
            </a:r>
          </a:p>
        </p:txBody>
      </p:sp>
      <p:sp>
        <p:nvSpPr>
          <p:cNvPr id="4" name="Content Placeholder 3">
            <a:extLst>
              <a:ext uri="{FF2B5EF4-FFF2-40B4-BE49-F238E27FC236}">
                <a16:creationId xmlns:a16="http://schemas.microsoft.com/office/drawing/2014/main" id="{A8263E6F-9A07-B3A3-0AD1-7D9F69F30298}"/>
              </a:ext>
            </a:extLst>
          </p:cNvPr>
          <p:cNvSpPr>
            <a:spLocks noGrp="1"/>
          </p:cNvSpPr>
          <p:nvPr>
            <p:ph idx="1"/>
          </p:nvPr>
        </p:nvSpPr>
        <p:spPr>
          <a:xfrm>
            <a:off x="838200" y="1825625"/>
            <a:ext cx="10882131" cy="4351338"/>
          </a:xfrm>
        </p:spPr>
        <p:txBody>
          <a:bodyPr vert="horz" lIns="91440" tIns="45720" rIns="91440" bIns="45720" rtlCol="0" anchor="t">
            <a:normAutofit lnSpcReduction="10000"/>
          </a:bodyPr>
          <a:lstStyle/>
          <a:p>
            <a:pPr marL="0" indent="0">
              <a:buNone/>
            </a:pPr>
            <a:r>
              <a:rPr lang="en-US" b="1"/>
              <a:t>1st Group: "Getting to Know You" </a:t>
            </a:r>
          </a:p>
          <a:p>
            <a:pPr marL="457200" indent="-457200"/>
            <a:r>
              <a:rPr lang="en-US"/>
              <a:t>Join the Multi-Family Group/single-family session for the first time </a:t>
            </a:r>
          </a:p>
          <a:p>
            <a:pPr marL="457200" indent="-457200"/>
            <a:r>
              <a:rPr lang="en-US"/>
              <a:t>Socialize with facilitators and other families to feel more comfortable </a:t>
            </a:r>
          </a:p>
          <a:p>
            <a:pPr marL="0" indent="0">
              <a:buNone/>
            </a:pPr>
            <a:endParaRPr lang="en-US" sz="1100" i="1"/>
          </a:p>
          <a:p>
            <a:pPr marL="0" indent="0">
              <a:buNone/>
            </a:pPr>
            <a:r>
              <a:rPr lang="en-US" b="1"/>
              <a:t>2nd Group: </a:t>
            </a:r>
            <a:r>
              <a:rPr lang="en-US" b="1">
                <a:latin typeface="Aptos"/>
                <a:ea typeface="Calibri"/>
                <a:cs typeface="Calibri"/>
              </a:rPr>
              <a:t>"How has mental health impacted your life?" or "What brought you to join this program?"</a:t>
            </a:r>
            <a:endParaRPr lang="en-US" sz="1100">
              <a:latin typeface="Calibri"/>
              <a:ea typeface="Calibri"/>
              <a:cs typeface="Calibri"/>
            </a:endParaRPr>
          </a:p>
          <a:p>
            <a:pPr marL="457200" indent="-457200"/>
            <a:r>
              <a:rPr lang="en-US">
                <a:latin typeface="Aptos"/>
                <a:ea typeface="Calibri"/>
                <a:cs typeface="Calibri"/>
              </a:rPr>
              <a:t>Join the Multi-Family Group/single-family session for the second time</a:t>
            </a:r>
          </a:p>
          <a:p>
            <a:pPr marL="457200" indent="-457200"/>
            <a:r>
              <a:rPr lang="en-US">
                <a:ea typeface="Calibri"/>
                <a:cs typeface="Calibri"/>
              </a:rPr>
              <a:t>Personal stories are shared in the group, including from facilitators</a:t>
            </a:r>
          </a:p>
          <a:p>
            <a:pPr marL="0" indent="0">
              <a:buNone/>
            </a:pPr>
            <a:endParaRPr lang="en-US" b="1"/>
          </a:p>
        </p:txBody>
      </p:sp>
    </p:spTree>
    <p:extLst>
      <p:ext uri="{BB962C8B-B14F-4D97-AF65-F5344CB8AC3E}">
        <p14:creationId xmlns:p14="http://schemas.microsoft.com/office/powerpoint/2010/main" val="142094053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CA4CD-DD1B-7406-6EA8-382C33EFC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ABED85-D021-E298-8B92-918805CB9A04}"/>
              </a:ext>
            </a:extLst>
          </p:cNvPr>
          <p:cNvSpPr>
            <a:spLocks noGrp="1"/>
          </p:cNvSpPr>
          <p:nvPr>
            <p:ph type="title"/>
          </p:nvPr>
        </p:nvSpPr>
        <p:spPr/>
        <p:txBody>
          <a:bodyPr>
            <a:normAutofit fontScale="90000"/>
          </a:bodyPr>
          <a:lstStyle/>
          <a:p>
            <a:pPr algn="ctr"/>
            <a:r>
              <a:rPr lang="en-US" sz="4000"/>
              <a:t>3rd and Ongoing Structure Problem Solving Method</a:t>
            </a:r>
            <a:br>
              <a:rPr lang="en-US"/>
            </a:br>
            <a:r>
              <a:rPr lang="en-US" sz="2400" i="1"/>
              <a:t>Multi-Family Group (MFG) or Single-Family Intervention (SFI)</a:t>
            </a:r>
            <a:endParaRPr lang="en-US"/>
          </a:p>
        </p:txBody>
      </p:sp>
      <p:graphicFrame>
        <p:nvGraphicFramePr>
          <p:cNvPr id="5" name="Content Placeholder 4">
            <a:extLst>
              <a:ext uri="{FF2B5EF4-FFF2-40B4-BE49-F238E27FC236}">
                <a16:creationId xmlns:a16="http://schemas.microsoft.com/office/drawing/2014/main" id="{F98B1619-488A-F74E-EAA6-929150AEBD18}"/>
              </a:ext>
            </a:extLst>
          </p:cNvPr>
          <p:cNvGraphicFramePr>
            <a:graphicFrameLocks noGrp="1"/>
          </p:cNvGraphicFramePr>
          <p:nvPr>
            <p:ph idx="1"/>
            <p:extLst>
              <p:ext uri="{D42A27DB-BD31-4B8C-83A1-F6EECF244321}">
                <p14:modId xmlns:p14="http://schemas.microsoft.com/office/powerpoint/2010/main" val="2429299870"/>
              </p:ext>
            </p:extLst>
          </p:nvPr>
        </p:nvGraphicFramePr>
        <p:xfrm>
          <a:off x="838200" y="1825625"/>
          <a:ext cx="10515598" cy="4179570"/>
        </p:xfrm>
        <a:graphic>
          <a:graphicData uri="http://schemas.openxmlformats.org/drawingml/2006/table">
            <a:tbl>
              <a:tblPr bandRow="1">
                <a:tableStyleId>{5C22544A-7EE6-4342-B048-85BDC9FD1C3A}</a:tableStyleId>
              </a:tblPr>
              <a:tblGrid>
                <a:gridCol w="7939840">
                  <a:extLst>
                    <a:ext uri="{9D8B030D-6E8A-4147-A177-3AD203B41FA5}">
                      <a16:colId xmlns:a16="http://schemas.microsoft.com/office/drawing/2014/main" val="3850075786"/>
                    </a:ext>
                  </a:extLst>
                </a:gridCol>
                <a:gridCol w="1337894">
                  <a:extLst>
                    <a:ext uri="{9D8B030D-6E8A-4147-A177-3AD203B41FA5}">
                      <a16:colId xmlns:a16="http://schemas.microsoft.com/office/drawing/2014/main" val="3458403878"/>
                    </a:ext>
                  </a:extLst>
                </a:gridCol>
                <a:gridCol w="1237864">
                  <a:extLst>
                    <a:ext uri="{9D8B030D-6E8A-4147-A177-3AD203B41FA5}">
                      <a16:colId xmlns:a16="http://schemas.microsoft.com/office/drawing/2014/main" val="2820993239"/>
                    </a:ext>
                  </a:extLst>
                </a:gridCol>
              </a:tblGrid>
              <a:tr h="314325">
                <a:tc>
                  <a:txBody>
                    <a:bodyPr/>
                    <a:lstStyle/>
                    <a:p>
                      <a:pPr fontAlgn="t">
                        <a:buNone/>
                      </a:pPr>
                      <a:endParaRPr lang="en-US">
                        <a:effectLst/>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04617B"/>
                    </a:solidFill>
                  </a:tcPr>
                </a:tc>
                <a:tc>
                  <a:txBody>
                    <a:bodyPr/>
                    <a:lstStyle/>
                    <a:p>
                      <a:pPr algn="ctr" fontAlgn="base">
                        <a:lnSpc>
                          <a:spcPts val="1800"/>
                        </a:lnSpc>
                        <a:buNone/>
                      </a:pPr>
                      <a:r>
                        <a:rPr lang="en-US" sz="1500" b="1" i="0" u="none" strike="noStrike">
                          <a:solidFill>
                            <a:srgbClr val="FFFFFF"/>
                          </a:solidFill>
                          <a:effectLst/>
                          <a:latin typeface="Helvetica Neue"/>
                        </a:rPr>
                        <a:t>MFG</a:t>
                      </a:r>
                      <a:endParaRPr lang="en-US" b="0" i="0">
                        <a:solidFill>
                          <a:srgbClr val="000000"/>
                        </a:solidFill>
                        <a:effectLst/>
                      </a:endParaRPr>
                    </a:p>
                  </a:txBody>
                  <a:tcPr marL="45720" marR="45720" anchor="ctr">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04617B"/>
                    </a:solidFill>
                  </a:tcPr>
                </a:tc>
                <a:tc>
                  <a:txBody>
                    <a:bodyPr/>
                    <a:lstStyle/>
                    <a:p>
                      <a:pPr algn="ctr" fontAlgn="base">
                        <a:lnSpc>
                          <a:spcPts val="1800"/>
                        </a:lnSpc>
                        <a:buNone/>
                      </a:pPr>
                      <a:r>
                        <a:rPr lang="en-US" sz="1500" b="1" i="0" u="none" strike="noStrike">
                          <a:solidFill>
                            <a:srgbClr val="FFFFFF"/>
                          </a:solidFill>
                          <a:effectLst/>
                          <a:latin typeface="Helvetica Neue"/>
                        </a:rPr>
                        <a:t>SFI</a:t>
                      </a:r>
                      <a:endParaRPr lang="en-US" b="0" i="0">
                        <a:solidFill>
                          <a:srgbClr val="000000"/>
                        </a:solidFill>
                        <a:effectLst/>
                      </a:endParaRPr>
                    </a:p>
                  </a:txBody>
                  <a:tcPr marL="45720" marR="45720" anchor="ctr">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04617B"/>
                    </a:solidFill>
                  </a:tcPr>
                </a:tc>
                <a:extLst>
                  <a:ext uri="{0D108BD9-81ED-4DB2-BD59-A6C34878D82A}">
                    <a16:rowId xmlns:a16="http://schemas.microsoft.com/office/drawing/2014/main" val="2774308567"/>
                  </a:ext>
                </a:extLst>
              </a:tr>
              <a:tr h="314325">
                <a:tc>
                  <a:txBody>
                    <a:bodyPr/>
                    <a:lstStyle/>
                    <a:p>
                      <a:pPr algn="l" fontAlgn="base">
                        <a:lnSpc>
                          <a:spcPts val="1800"/>
                        </a:lnSpc>
                        <a:buNone/>
                      </a:pPr>
                      <a:r>
                        <a:rPr lang="en-US" sz="1500" b="0" i="0" u="none" strike="noStrike">
                          <a:solidFill>
                            <a:srgbClr val="000000"/>
                          </a:solidFill>
                          <a:effectLst/>
                          <a:latin typeface="Helvetica Neue"/>
                        </a:rPr>
                        <a:t>1. Socializing with families and consumers</a:t>
                      </a:r>
                      <a:endParaRPr lang="en-US" b="0" i="0">
                        <a:solidFill>
                          <a:srgbClr val="000000"/>
                        </a:solidFill>
                        <a:effectLst/>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BF5F9"/>
                    </a:solidFill>
                  </a:tcPr>
                </a:tc>
                <a:tc>
                  <a:txBody>
                    <a:bodyPr/>
                    <a:lstStyle/>
                    <a:p>
                      <a:pPr algn="ctr" fontAlgn="base">
                        <a:lnSpc>
                          <a:spcPts val="1800"/>
                        </a:lnSpc>
                        <a:buNone/>
                      </a:pPr>
                      <a:r>
                        <a:rPr lang="en-US" sz="1500" b="0" i="0" u="none" strike="noStrike">
                          <a:solidFill>
                            <a:srgbClr val="000000"/>
                          </a:solidFill>
                          <a:effectLst/>
                          <a:latin typeface="Helvetica Neue"/>
                        </a:rPr>
                        <a:t>15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BF5F9"/>
                    </a:solidFill>
                  </a:tcPr>
                </a:tc>
                <a:tc>
                  <a:txBody>
                    <a:bodyPr/>
                    <a:lstStyle/>
                    <a:p>
                      <a:pPr algn="ctr" fontAlgn="base">
                        <a:lnSpc>
                          <a:spcPts val="1800"/>
                        </a:lnSpc>
                        <a:buNone/>
                      </a:pPr>
                      <a:r>
                        <a:rPr lang="en-US" sz="1500" b="0" i="0" u="none" strike="noStrike">
                          <a:solidFill>
                            <a:srgbClr val="000000"/>
                          </a:solidFill>
                          <a:effectLst/>
                          <a:latin typeface="Helvetica Neue"/>
                        </a:rPr>
                        <a:t>10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BF5F9"/>
                    </a:solidFill>
                  </a:tcPr>
                </a:tc>
                <a:extLst>
                  <a:ext uri="{0D108BD9-81ED-4DB2-BD59-A6C34878D82A}">
                    <a16:rowId xmlns:a16="http://schemas.microsoft.com/office/drawing/2014/main" val="1202231191"/>
                  </a:ext>
                </a:extLst>
              </a:tr>
              <a:tr h="1028700">
                <a:tc>
                  <a:txBody>
                    <a:bodyPr/>
                    <a:lstStyle/>
                    <a:p>
                      <a:pPr algn="l" fontAlgn="base">
                        <a:lnSpc>
                          <a:spcPts val="1800"/>
                        </a:lnSpc>
                        <a:buNone/>
                      </a:pPr>
                      <a:r>
                        <a:rPr lang="en-US" sz="1500" b="0" i="0" u="none" strike="noStrike">
                          <a:solidFill>
                            <a:srgbClr val="000000"/>
                          </a:solidFill>
                          <a:effectLst/>
                          <a:latin typeface="Helvetica Neue"/>
                        </a:rPr>
                        <a:t>2. A Go-around, reviewing—</a:t>
                      </a:r>
                      <a:endParaRPr lang="en-US" b="0" i="0">
                        <a:solidFill>
                          <a:srgbClr val="000000"/>
                        </a:solidFill>
                        <a:effectLst/>
                      </a:endParaRPr>
                    </a:p>
                    <a:p>
                      <a:pPr marL="742950" lvl="1" indent="-285750" algn="l" fontAlgn="base">
                        <a:lnSpc>
                          <a:spcPts val="1800"/>
                        </a:lnSpc>
                        <a:buFont typeface="+mj-lt"/>
                        <a:buAutoNum type="arabicPeriod"/>
                      </a:pPr>
                      <a:r>
                        <a:rPr lang="en-US" sz="1500" b="0" i="0" u="none" strike="noStrike">
                          <a:solidFill>
                            <a:srgbClr val="808080"/>
                          </a:solidFill>
                          <a:effectLst/>
                          <a:latin typeface="Helvetica Neue"/>
                        </a:rPr>
                        <a:t>The week’s events</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808080"/>
                          </a:solidFill>
                          <a:effectLst/>
                          <a:latin typeface="Helvetica Neue"/>
                        </a:rPr>
                        <a:t>Relevant biosocial information</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808080"/>
                          </a:solidFill>
                          <a:effectLst/>
                          <a:latin typeface="Helvetica Neue"/>
                        </a:rPr>
                        <a:t>Applicable guidelines</a:t>
                      </a:r>
                      <a:endParaRPr lang="en-US" sz="1200" b="0" i="0">
                        <a:solidFill>
                          <a:srgbClr val="000000"/>
                        </a:solidFill>
                        <a:effectLst/>
                        <a:latin typeface="Arial" panose="020B0604020202020204" pitchFamily="34" charset="0"/>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0" i="0" u="none" strike="noStrike">
                          <a:solidFill>
                            <a:srgbClr val="000000"/>
                          </a:solidFill>
                          <a:effectLst/>
                          <a:latin typeface="Helvetica Neue"/>
                        </a:rPr>
                        <a:t>20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0" i="0" u="none" strike="noStrike">
                          <a:solidFill>
                            <a:srgbClr val="000000"/>
                          </a:solidFill>
                          <a:effectLst/>
                          <a:latin typeface="Helvetica Neue"/>
                        </a:rPr>
                        <a:t>15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4315962"/>
                  </a:ext>
                </a:extLst>
              </a:tr>
              <a:tr h="314325">
                <a:tc>
                  <a:txBody>
                    <a:bodyPr/>
                    <a:lstStyle/>
                    <a:p>
                      <a:pPr algn="l" fontAlgn="base">
                        <a:lnSpc>
                          <a:spcPts val="1800"/>
                        </a:lnSpc>
                        <a:buNone/>
                      </a:pPr>
                      <a:r>
                        <a:rPr lang="en-US" sz="1500" b="0" i="0" u="none" strike="noStrike">
                          <a:solidFill>
                            <a:srgbClr val="000000"/>
                          </a:solidFill>
                          <a:effectLst/>
                          <a:latin typeface="Helvetica Neue"/>
                        </a:rPr>
                        <a:t>3. Selection of a single problem</a:t>
                      </a:r>
                      <a:endParaRPr lang="en-US" b="0" i="0">
                        <a:solidFill>
                          <a:srgbClr val="000000"/>
                        </a:solidFill>
                        <a:effectLst/>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tc>
                  <a:txBody>
                    <a:bodyPr/>
                    <a:lstStyle/>
                    <a:p>
                      <a:pPr algn="ctr" fontAlgn="base">
                        <a:lnSpc>
                          <a:spcPts val="1800"/>
                        </a:lnSpc>
                        <a:buNone/>
                      </a:pPr>
                      <a:r>
                        <a:rPr lang="en-US" sz="1500" b="0" i="0" u="none" strike="noStrike">
                          <a:solidFill>
                            <a:srgbClr val="000000"/>
                          </a:solidFill>
                          <a:effectLst/>
                          <a:latin typeface="Helvetica Neue"/>
                        </a:rPr>
                        <a:t>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tc>
                  <a:txBody>
                    <a:bodyPr/>
                    <a:lstStyle/>
                    <a:p>
                      <a:pPr algn="ctr" fontAlgn="base">
                        <a:lnSpc>
                          <a:spcPts val="1800"/>
                        </a:lnSpc>
                        <a:buNone/>
                      </a:pPr>
                      <a:r>
                        <a:rPr lang="en-US" sz="1500" b="0" i="0" u="none" strike="noStrike">
                          <a:solidFill>
                            <a:srgbClr val="000000"/>
                          </a:solidFill>
                          <a:effectLst/>
                          <a:latin typeface="Helvetica Neue"/>
                        </a:rPr>
                        <a:t>5m.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extLst>
                  <a:ext uri="{0D108BD9-81ED-4DB2-BD59-A6C34878D82A}">
                    <a16:rowId xmlns:a16="http://schemas.microsoft.com/office/drawing/2014/main" val="1386370747"/>
                  </a:ext>
                </a:extLst>
              </a:tr>
              <a:tr h="1504950">
                <a:tc>
                  <a:txBody>
                    <a:bodyPr/>
                    <a:lstStyle/>
                    <a:p>
                      <a:pPr algn="l" fontAlgn="base">
                        <a:lnSpc>
                          <a:spcPts val="1800"/>
                        </a:lnSpc>
                        <a:buNone/>
                      </a:pPr>
                      <a:r>
                        <a:rPr lang="en-US" sz="1500" b="0" i="0" u="none" strike="noStrike">
                          <a:solidFill>
                            <a:srgbClr val="000000"/>
                          </a:solidFill>
                          <a:effectLst/>
                          <a:latin typeface="Helvetica Neue"/>
                        </a:rPr>
                        <a:t>4. Formal Problem-solving</a:t>
                      </a:r>
                      <a:endParaRPr lang="en-US" b="0" i="0">
                        <a:solidFill>
                          <a:srgbClr val="000000"/>
                        </a:solidFill>
                        <a:effectLst/>
                      </a:endParaRPr>
                    </a:p>
                    <a:p>
                      <a:pPr marL="742950" lvl="1" indent="-285750" algn="l" fontAlgn="base">
                        <a:lnSpc>
                          <a:spcPts val="1800"/>
                        </a:lnSpc>
                        <a:buFont typeface="+mj-lt"/>
                        <a:buAutoNum type="arabicPeriod"/>
                      </a:pPr>
                      <a:r>
                        <a:rPr lang="en-US" sz="1500" b="0" i="0" u="none" strike="noStrike">
                          <a:solidFill>
                            <a:srgbClr val="7F7F7F"/>
                          </a:solidFill>
                          <a:effectLst/>
                          <a:latin typeface="Helvetica Neue"/>
                        </a:rPr>
                        <a:t>Problem definition</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7F7F7F"/>
                          </a:solidFill>
                          <a:effectLst/>
                          <a:latin typeface="Helvetica Neue"/>
                        </a:rPr>
                        <a:t>Generation of possible solutions</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7F7F7F"/>
                          </a:solidFill>
                          <a:effectLst/>
                          <a:latin typeface="Helvetica Neue"/>
                        </a:rPr>
                        <a:t>Weighing pros and cons of each</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7F7F7F"/>
                          </a:solidFill>
                          <a:effectLst/>
                          <a:latin typeface="Helvetica Neue"/>
                        </a:rPr>
                        <a:t>Selection of preferred solution</a:t>
                      </a:r>
                      <a:endParaRPr lang="en-US" sz="1200" b="0" i="0">
                        <a:solidFill>
                          <a:srgbClr val="000000"/>
                        </a:solidFill>
                        <a:effectLst/>
                        <a:latin typeface="Arial" panose="020B0604020202020204" pitchFamily="34" charset="0"/>
                      </a:endParaRPr>
                    </a:p>
                    <a:p>
                      <a:pPr marL="742950" lvl="1" indent="-285750" algn="l" fontAlgn="base">
                        <a:lnSpc>
                          <a:spcPts val="1800"/>
                        </a:lnSpc>
                        <a:buFont typeface="+mj-lt"/>
                        <a:buAutoNum type="arabicPeriod"/>
                      </a:pPr>
                      <a:r>
                        <a:rPr lang="en-US" sz="1500" b="0" i="0" u="none" strike="noStrike">
                          <a:solidFill>
                            <a:srgbClr val="7F7F7F"/>
                          </a:solidFill>
                          <a:effectLst/>
                          <a:latin typeface="Helvetica Neue"/>
                        </a:rPr>
                        <a:t>Delineation of tasks and implementation</a:t>
                      </a:r>
                      <a:endParaRPr lang="en-US" sz="1200" b="0" i="0">
                        <a:solidFill>
                          <a:srgbClr val="000000"/>
                        </a:solidFill>
                        <a:effectLst/>
                        <a:latin typeface="Arial" panose="020B0604020202020204" pitchFamily="34" charset="0"/>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0" i="0" u="none" strike="noStrike">
                          <a:solidFill>
                            <a:srgbClr val="000000"/>
                          </a:solidFill>
                          <a:effectLst/>
                          <a:latin typeface="Helvetica Neue"/>
                        </a:rPr>
                        <a:t>45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0" i="0" u="none" strike="noStrike">
                          <a:solidFill>
                            <a:srgbClr val="000000"/>
                          </a:solidFill>
                          <a:effectLst/>
                          <a:latin typeface="Helvetica Neue"/>
                        </a:rPr>
                        <a:t>25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5634628"/>
                  </a:ext>
                </a:extLst>
              </a:tr>
              <a:tr h="314325">
                <a:tc>
                  <a:txBody>
                    <a:bodyPr/>
                    <a:lstStyle/>
                    <a:p>
                      <a:pPr algn="l" fontAlgn="base">
                        <a:lnSpc>
                          <a:spcPts val="1800"/>
                        </a:lnSpc>
                        <a:buNone/>
                      </a:pPr>
                      <a:r>
                        <a:rPr lang="en-US" sz="1500" b="0" i="0" u="none" strike="noStrike">
                          <a:solidFill>
                            <a:srgbClr val="000000"/>
                          </a:solidFill>
                          <a:effectLst/>
                          <a:latin typeface="Helvetica Neue"/>
                        </a:rPr>
                        <a:t>Socializing with families and consumers</a:t>
                      </a:r>
                      <a:endParaRPr lang="en-US" b="0" i="0">
                        <a:solidFill>
                          <a:srgbClr val="000000"/>
                        </a:solidFill>
                        <a:effectLst/>
                      </a:endParaRPr>
                    </a:p>
                  </a:txBody>
                  <a:tcPr marL="45720" marR="45720">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tc>
                  <a:txBody>
                    <a:bodyPr/>
                    <a:lstStyle/>
                    <a:p>
                      <a:pPr algn="ctr" fontAlgn="base">
                        <a:lnSpc>
                          <a:spcPts val="1800"/>
                        </a:lnSpc>
                        <a:buNone/>
                      </a:pPr>
                      <a:r>
                        <a:rPr lang="en-US" sz="1500" b="0" i="0" u="none" strike="noStrike">
                          <a:solidFill>
                            <a:srgbClr val="000000"/>
                          </a:solidFill>
                          <a:effectLst/>
                          <a:latin typeface="Helvetica Neue"/>
                        </a:rPr>
                        <a:t>5 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tc>
                  <a:txBody>
                    <a:bodyPr/>
                    <a:lstStyle/>
                    <a:p>
                      <a:pPr algn="ctr" fontAlgn="base">
                        <a:lnSpc>
                          <a:spcPts val="1800"/>
                        </a:lnSpc>
                        <a:buNone/>
                      </a:pPr>
                      <a:r>
                        <a:rPr lang="en-US" sz="1500" b="0" i="0" u="none" strike="noStrike">
                          <a:solidFill>
                            <a:srgbClr val="000000"/>
                          </a:solidFill>
                          <a:effectLst/>
                          <a:latin typeface="Helvetica Neue"/>
                        </a:rPr>
                        <a:t>5m.</a:t>
                      </a:r>
                      <a:endParaRPr lang="en-US" b="0" i="0">
                        <a:solidFill>
                          <a:srgbClr val="000000"/>
                        </a:solidFill>
                        <a:effectLst/>
                      </a:endParaRPr>
                    </a:p>
                  </a:txBody>
                  <a:tcPr marL="45720" marR="45720">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solidFill>
                      <a:srgbClr val="D9EBEB"/>
                    </a:solidFill>
                  </a:tcPr>
                </a:tc>
                <a:extLst>
                  <a:ext uri="{0D108BD9-81ED-4DB2-BD59-A6C34878D82A}">
                    <a16:rowId xmlns:a16="http://schemas.microsoft.com/office/drawing/2014/main" val="1233771363"/>
                  </a:ext>
                </a:extLst>
              </a:tr>
              <a:tr h="314325">
                <a:tc>
                  <a:txBody>
                    <a:bodyPr/>
                    <a:lstStyle/>
                    <a:p>
                      <a:pPr algn="r" fontAlgn="base">
                        <a:lnSpc>
                          <a:spcPts val="1800"/>
                        </a:lnSpc>
                        <a:buNone/>
                      </a:pPr>
                      <a:r>
                        <a:rPr lang="en-US" sz="1500" b="1" i="0" u="none" strike="noStrike">
                          <a:solidFill>
                            <a:srgbClr val="000000"/>
                          </a:solidFill>
                          <a:effectLst/>
                          <a:latin typeface="Helvetica Neue"/>
                        </a:rPr>
                        <a:t>Total:</a:t>
                      </a:r>
                      <a:endParaRPr lang="en-US" b="0" i="0">
                        <a:solidFill>
                          <a:srgbClr val="000000"/>
                        </a:solidFill>
                        <a:effectLst/>
                      </a:endParaRPr>
                    </a:p>
                  </a:txBody>
                  <a:tcPr marL="45720" marR="45720" anchor="ctr">
                    <a:lnL w="11582" cap="flat" cmpd="sng" algn="ctr">
                      <a:solidFill>
                        <a:srgbClr val="E97132"/>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1" i="0" u="none" strike="noStrike">
                          <a:solidFill>
                            <a:srgbClr val="000000"/>
                          </a:solidFill>
                          <a:effectLst/>
                          <a:latin typeface="Helvetica Neue"/>
                        </a:rPr>
                        <a:t>90 m.</a:t>
                      </a:r>
                      <a:endParaRPr lang="en-US" b="0" i="0">
                        <a:solidFill>
                          <a:srgbClr val="000000"/>
                        </a:solidFill>
                        <a:effectLst/>
                      </a:endParaRPr>
                    </a:p>
                  </a:txBody>
                  <a:tcPr marL="45720" marR="45720" anchor="ctr">
                    <a:lnL w="11582" cap="flat" cmpd="sng" algn="ctr">
                      <a:solidFill>
                        <a:srgbClr val="000000"/>
                      </a:solidFill>
                      <a:prstDash val="solid"/>
                      <a:round/>
                      <a:headEnd type="none" w="med" len="med"/>
                      <a:tailEnd type="none" w="med" len="med"/>
                    </a:lnL>
                    <a:lnR w="11582" cap="flat" cmpd="sng" algn="ctr">
                      <a:solidFill>
                        <a:srgbClr val="000000"/>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tc>
                  <a:txBody>
                    <a:bodyPr/>
                    <a:lstStyle/>
                    <a:p>
                      <a:pPr algn="ctr" fontAlgn="base">
                        <a:lnSpc>
                          <a:spcPts val="1800"/>
                        </a:lnSpc>
                        <a:buNone/>
                      </a:pPr>
                      <a:r>
                        <a:rPr lang="en-US" sz="1500" b="1" i="0" u="none" strike="noStrike">
                          <a:solidFill>
                            <a:srgbClr val="000000"/>
                          </a:solidFill>
                          <a:effectLst/>
                          <a:latin typeface="Helvetica Neue"/>
                        </a:rPr>
                        <a:t>60 m.</a:t>
                      </a:r>
                      <a:endParaRPr lang="en-US" b="0" i="0">
                        <a:solidFill>
                          <a:srgbClr val="000000"/>
                        </a:solidFill>
                        <a:effectLst/>
                      </a:endParaRPr>
                    </a:p>
                  </a:txBody>
                  <a:tcPr marL="45720" marR="45720" anchor="ctr">
                    <a:lnL w="11582" cap="flat" cmpd="sng" algn="ctr">
                      <a:solidFill>
                        <a:srgbClr val="000000"/>
                      </a:solidFill>
                      <a:prstDash val="solid"/>
                      <a:round/>
                      <a:headEnd type="none" w="med" len="med"/>
                      <a:tailEnd type="none" w="med" len="med"/>
                    </a:lnL>
                    <a:lnR w="11582" cap="flat" cmpd="sng" algn="ctr">
                      <a:solidFill>
                        <a:srgbClr val="E97132"/>
                      </a:solidFill>
                      <a:prstDash val="solid"/>
                      <a:round/>
                      <a:headEnd type="none" w="med" len="med"/>
                      <a:tailEnd type="none" w="med" len="med"/>
                    </a:lnR>
                    <a:lnT w="11582" cap="flat" cmpd="sng" algn="ctr">
                      <a:solidFill>
                        <a:srgbClr val="000000"/>
                      </a:solidFill>
                      <a:prstDash val="solid"/>
                      <a:round/>
                      <a:headEnd type="none" w="med" len="med"/>
                      <a:tailEnd type="none" w="med" len="med"/>
                    </a:lnT>
                    <a:lnB w="1158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3102158"/>
                  </a:ext>
                </a:extLst>
              </a:tr>
            </a:tbl>
          </a:graphicData>
        </a:graphic>
      </p:graphicFrame>
    </p:spTree>
    <p:extLst>
      <p:ext uri="{BB962C8B-B14F-4D97-AF65-F5344CB8AC3E}">
        <p14:creationId xmlns:p14="http://schemas.microsoft.com/office/powerpoint/2010/main" val="345600336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E0ACE-E114-E357-313A-0990023B0C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674D4-B973-53C3-2619-891B9773E982}"/>
              </a:ext>
            </a:extLst>
          </p:cNvPr>
          <p:cNvSpPr>
            <a:spLocks noGrp="1"/>
          </p:cNvSpPr>
          <p:nvPr>
            <p:ph type="title"/>
          </p:nvPr>
        </p:nvSpPr>
        <p:spPr/>
        <p:txBody>
          <a:bodyPr>
            <a:normAutofit/>
          </a:bodyPr>
          <a:lstStyle/>
          <a:p>
            <a:pPr algn="ctr"/>
            <a:r>
              <a:rPr lang="en-US" sz="3600"/>
              <a:t>Who Might Benefit from the MFG Problem-Solving Model: </a:t>
            </a:r>
            <a:r>
              <a:rPr lang="en-US" sz="3600" b="1"/>
              <a:t>Everyone!</a:t>
            </a:r>
          </a:p>
        </p:txBody>
      </p:sp>
      <p:sp>
        <p:nvSpPr>
          <p:cNvPr id="4" name="Content Placeholder 3">
            <a:extLst>
              <a:ext uri="{FF2B5EF4-FFF2-40B4-BE49-F238E27FC236}">
                <a16:creationId xmlns:a16="http://schemas.microsoft.com/office/drawing/2014/main" id="{3A5BC902-9BE6-6336-04C4-BCEBF25DBFF5}"/>
              </a:ext>
            </a:extLst>
          </p:cNvPr>
          <p:cNvSpPr>
            <a:spLocks noGrp="1"/>
          </p:cNvSpPr>
          <p:nvPr>
            <p:ph idx="1"/>
          </p:nvPr>
        </p:nvSpPr>
        <p:spPr/>
        <p:txBody>
          <a:bodyPr vert="horz" lIns="91440" tIns="45720" rIns="91440" bIns="45720" rtlCol="0" anchor="t">
            <a:normAutofit/>
          </a:bodyPr>
          <a:lstStyle/>
          <a:p>
            <a:pPr marL="0" indent="0">
              <a:buNone/>
            </a:pPr>
            <a:r>
              <a:rPr lang="en-US" b="1">
                <a:ea typeface="+mn-lt"/>
                <a:cs typeface="+mn-lt"/>
              </a:rPr>
              <a:t>Especially useful for families experiencing:</a:t>
            </a:r>
            <a:r>
              <a:rPr lang="en-US">
                <a:ea typeface="+mn-lt"/>
                <a:cs typeface="+mn-lt"/>
              </a:rPr>
              <a:t> </a:t>
            </a:r>
            <a:endParaRPr lang="en-US"/>
          </a:p>
          <a:p>
            <a:r>
              <a:rPr lang="en-US">
                <a:ea typeface="+mn-lt"/>
                <a:cs typeface="+mn-lt"/>
              </a:rPr>
              <a:t>Conflict or high anxiety </a:t>
            </a:r>
            <a:endParaRPr lang="en-US"/>
          </a:p>
          <a:p>
            <a:r>
              <a:rPr lang="en-US">
                <a:ea typeface="+mn-lt"/>
                <a:cs typeface="+mn-lt"/>
              </a:rPr>
              <a:t>Instability, high symptom acuity, or family distress </a:t>
            </a:r>
            <a:endParaRPr lang="en-US"/>
          </a:p>
          <a:p>
            <a:r>
              <a:rPr lang="en-US">
                <a:ea typeface="+mn-lt"/>
                <a:cs typeface="+mn-lt"/>
              </a:rPr>
              <a:t>Disengagement and lack of participation in treatment </a:t>
            </a:r>
            <a:endParaRPr lang="en-US"/>
          </a:p>
          <a:p>
            <a:r>
              <a:rPr lang="en-US">
                <a:ea typeface="+mn-lt"/>
                <a:cs typeface="+mn-lt"/>
              </a:rPr>
              <a:t>Substance misuse</a:t>
            </a:r>
            <a:endParaRPr lang="en-US"/>
          </a:p>
          <a:p>
            <a:r>
              <a:rPr lang="en-US">
                <a:ea typeface="+mn-lt"/>
                <a:cs typeface="+mn-lt"/>
              </a:rPr>
              <a:t>Feeling stuck </a:t>
            </a:r>
            <a:endParaRPr lang="en-US"/>
          </a:p>
          <a:p>
            <a:r>
              <a:rPr lang="en-US">
                <a:ea typeface="+mn-lt"/>
                <a:cs typeface="+mn-lt"/>
              </a:rPr>
              <a:t>Desire to support others in similar situations </a:t>
            </a:r>
            <a:endParaRPr lang="en-US"/>
          </a:p>
          <a:p>
            <a:r>
              <a:rPr lang="en-US">
                <a:ea typeface="+mn-lt"/>
                <a:cs typeface="+mn-lt"/>
              </a:rPr>
              <a:t>Loss of hope</a:t>
            </a:r>
            <a:endParaRPr lang="en-US"/>
          </a:p>
        </p:txBody>
      </p:sp>
    </p:spTree>
    <p:extLst>
      <p:ext uri="{BB962C8B-B14F-4D97-AF65-F5344CB8AC3E}">
        <p14:creationId xmlns:p14="http://schemas.microsoft.com/office/powerpoint/2010/main" val="20207319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9E838-FA7F-1C61-D78F-8BE1D32BC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7D487-0644-44A2-F14D-ABEEEFF0990D}"/>
              </a:ext>
            </a:extLst>
          </p:cNvPr>
          <p:cNvSpPr>
            <a:spLocks noGrp="1"/>
          </p:cNvSpPr>
          <p:nvPr>
            <p:ph type="title"/>
          </p:nvPr>
        </p:nvSpPr>
        <p:spPr/>
        <p:txBody>
          <a:bodyPr>
            <a:normAutofit/>
          </a:bodyPr>
          <a:lstStyle/>
          <a:p>
            <a:pPr algn="ctr"/>
            <a:r>
              <a:rPr lang="en-US"/>
              <a:t>Benefits of the Problem-Solving Method</a:t>
            </a:r>
          </a:p>
        </p:txBody>
      </p:sp>
      <p:sp>
        <p:nvSpPr>
          <p:cNvPr id="4" name="Content Placeholder 3">
            <a:extLst>
              <a:ext uri="{FF2B5EF4-FFF2-40B4-BE49-F238E27FC236}">
                <a16:creationId xmlns:a16="http://schemas.microsoft.com/office/drawing/2014/main" id="{C5EAD2C1-DEF6-7A91-06C8-4DC76CB81C0B}"/>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sz="2200"/>
              <a:t>Problem-Solving Method can…</a:t>
            </a:r>
          </a:p>
          <a:p>
            <a:r>
              <a:rPr lang="en-US" sz="2000"/>
              <a:t>Increase of understanding of symptoms</a:t>
            </a:r>
          </a:p>
          <a:p>
            <a:r>
              <a:rPr lang="en-US" sz="2000"/>
              <a:t>Increase skill building in life, communication, problem solving, </a:t>
            </a:r>
            <a:r>
              <a:rPr lang="en-US" sz="2000">
                <a:ea typeface="+mn-lt"/>
                <a:cs typeface="+mn-lt"/>
              </a:rPr>
              <a:t>intervening to prevent worsening symptoms, remembering to identify and celebrate successes</a:t>
            </a:r>
          </a:p>
          <a:p>
            <a:r>
              <a:rPr lang="en-US" sz="2000">
                <a:ea typeface="+mn-lt"/>
                <a:cs typeface="+mn-lt"/>
              </a:rPr>
              <a:t>Help share</a:t>
            </a:r>
            <a:r>
              <a:rPr lang="en-US" sz="2000"/>
              <a:t> family sense of burden– and improves family/supporters' engagement in treatment/healing/recovery</a:t>
            </a:r>
          </a:p>
          <a:p>
            <a:r>
              <a:rPr lang="en-US" sz="2000">
                <a:ea typeface="+mn-lt"/>
                <a:cs typeface="+mn-lt"/>
              </a:rPr>
              <a:t>Reduce likelihood of significant relapse and potentially avoidable hospitalizations</a:t>
            </a:r>
          </a:p>
          <a:p>
            <a:r>
              <a:rPr lang="en-US" sz="2000">
                <a:ea typeface="+mn-lt"/>
                <a:cs typeface="+mn-lt"/>
              </a:rPr>
              <a:t>Encourage community participation in school, work, community, family, social relationships and daily life activities (improved employment outcomes)</a:t>
            </a:r>
            <a:r>
              <a:rPr lang="en-US" sz="2000"/>
              <a:t> </a:t>
            </a:r>
          </a:p>
          <a:p>
            <a:pPr marL="0" indent="0">
              <a:buNone/>
            </a:pPr>
            <a:br>
              <a:rPr lang="en-US" sz="2000"/>
            </a:br>
            <a:r>
              <a:rPr lang="en-US" sz="2400"/>
              <a:t>Multi-Family Group... </a:t>
            </a:r>
            <a:endParaRPr lang="en-US" sz="2000"/>
          </a:p>
          <a:p>
            <a:r>
              <a:rPr lang="en-US" sz="2000"/>
              <a:t>Reduces social isolation</a:t>
            </a:r>
          </a:p>
          <a:p>
            <a:r>
              <a:rPr lang="en-US" sz="2000"/>
              <a:t>Promotes socialization and friendships in and outside of group</a:t>
            </a:r>
          </a:p>
        </p:txBody>
      </p:sp>
    </p:spTree>
    <p:extLst>
      <p:ext uri="{BB962C8B-B14F-4D97-AF65-F5344CB8AC3E}">
        <p14:creationId xmlns:p14="http://schemas.microsoft.com/office/powerpoint/2010/main" val="36075878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CB82F-EE20-C333-E8CB-428AEC4EF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56AE4-9946-B608-16AE-5B402FE3518A}"/>
              </a:ext>
            </a:extLst>
          </p:cNvPr>
          <p:cNvSpPr>
            <a:spLocks noGrp="1"/>
          </p:cNvSpPr>
          <p:nvPr>
            <p:ph type="title"/>
          </p:nvPr>
        </p:nvSpPr>
        <p:spPr/>
        <p:txBody>
          <a:bodyPr/>
          <a:lstStyle/>
          <a:p>
            <a:pPr algn="ctr"/>
            <a:r>
              <a:rPr lang="en-US"/>
              <a:t>Single Family Options</a:t>
            </a:r>
            <a:br>
              <a:rPr lang="en-US"/>
            </a:br>
            <a:r>
              <a:rPr lang="en-US" sz="2800" i="1">
                <a:latin typeface="Aptos"/>
              </a:rPr>
              <a:t>Not able to make it to the Multi-Family Group right now? </a:t>
            </a:r>
          </a:p>
        </p:txBody>
      </p:sp>
      <p:sp>
        <p:nvSpPr>
          <p:cNvPr id="3" name="Content Placeholder 2">
            <a:extLst>
              <a:ext uri="{FF2B5EF4-FFF2-40B4-BE49-F238E27FC236}">
                <a16:creationId xmlns:a16="http://schemas.microsoft.com/office/drawing/2014/main" id="{3047B3E2-11A1-05BE-91AF-289A8DE9263D}"/>
              </a:ext>
            </a:extLst>
          </p:cNvPr>
          <p:cNvSpPr>
            <a:spLocks noGrp="1"/>
          </p:cNvSpPr>
          <p:nvPr>
            <p:ph idx="1"/>
          </p:nvPr>
        </p:nvSpPr>
        <p:spPr/>
        <p:txBody>
          <a:bodyPr vert="horz" lIns="91440" tIns="45720" rIns="91440" bIns="45720" rtlCol="0" anchor="t">
            <a:normAutofit/>
          </a:bodyPr>
          <a:lstStyle/>
          <a:p>
            <a:pPr marL="0" indent="0">
              <a:buNone/>
            </a:pPr>
            <a:r>
              <a:rPr lang="en-US"/>
              <a:t>Participants and/or families can meet with the facilitators to utilize the problem-solving format in a Single-Family Format.</a:t>
            </a:r>
          </a:p>
          <a:p>
            <a:pPr marL="457200" indent="-457200"/>
            <a:r>
              <a:rPr lang="en-US"/>
              <a:t>Utilizes the same problem-solving model </a:t>
            </a:r>
          </a:p>
          <a:p>
            <a:pPr marL="457200" indent="-457200"/>
            <a:r>
              <a:rPr lang="en-US"/>
              <a:t>Offers shared decision-making opportunities</a:t>
            </a:r>
          </a:p>
          <a:p>
            <a:pPr marL="457200" indent="-457200"/>
            <a:r>
              <a:rPr lang="en-US"/>
              <a:t>Provides ongoing and specific information</a:t>
            </a:r>
          </a:p>
          <a:p>
            <a:pPr marL="0" indent="0">
              <a:buNone/>
            </a:pPr>
            <a:endParaRPr lang="en-US"/>
          </a:p>
          <a:p>
            <a:pPr marL="0" indent="0">
              <a:buNone/>
            </a:pPr>
            <a:r>
              <a:rPr lang="en-US" b="1"/>
              <a:t>PRESENTERS: </a:t>
            </a:r>
          </a:p>
          <a:p>
            <a:pPr marL="457200" indent="-457200"/>
            <a:r>
              <a:rPr lang="en-US" b="1"/>
              <a:t>List other opportunities to meet other families and connect if they will not be attending MFG groups</a:t>
            </a:r>
          </a:p>
        </p:txBody>
      </p:sp>
    </p:spTree>
    <p:extLst>
      <p:ext uri="{BB962C8B-B14F-4D97-AF65-F5344CB8AC3E}">
        <p14:creationId xmlns:p14="http://schemas.microsoft.com/office/powerpoint/2010/main" val="48807378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49EDB-D031-E83C-4138-624C994C7E4D}"/>
              </a:ext>
            </a:extLst>
          </p:cNvPr>
          <p:cNvSpPr>
            <a:spLocks noGrp="1"/>
          </p:cNvSpPr>
          <p:nvPr>
            <p:ph type="title"/>
          </p:nvPr>
        </p:nvSpPr>
        <p:spPr/>
        <p:txBody>
          <a:bodyPr/>
          <a:lstStyle/>
          <a:p>
            <a:pPr algn="ctr"/>
            <a:r>
              <a:rPr lang="en-US"/>
              <a:t>Lived Experience</a:t>
            </a:r>
          </a:p>
        </p:txBody>
      </p:sp>
      <p:sp>
        <p:nvSpPr>
          <p:cNvPr id="3" name="Content Placeholder 2">
            <a:extLst>
              <a:ext uri="{FF2B5EF4-FFF2-40B4-BE49-F238E27FC236}">
                <a16:creationId xmlns:a16="http://schemas.microsoft.com/office/drawing/2014/main" id="{6C209B7A-CA55-CE30-8461-B9238A4F94F3}"/>
              </a:ext>
            </a:extLst>
          </p:cNvPr>
          <p:cNvSpPr>
            <a:spLocks noGrp="1"/>
          </p:cNvSpPr>
          <p:nvPr>
            <p:ph idx="1"/>
          </p:nvPr>
        </p:nvSpPr>
        <p:spPr/>
        <p:txBody>
          <a:bodyPr vert="horz" lIns="91440" tIns="45720" rIns="91440" bIns="45720" rtlCol="0" anchor="t">
            <a:normAutofit/>
          </a:bodyPr>
          <a:lstStyle/>
          <a:p>
            <a:pPr marL="0" indent="0">
              <a:buNone/>
            </a:pPr>
            <a:r>
              <a:rPr lang="en-US" b="1" u="sng"/>
              <a:t>PRESENTERS: Include story, video, quote, etc. from someone with lived experience related to family engagement and involvement, especially groups. Consider contacting current participants, graduates, and current/past family members.</a:t>
            </a:r>
          </a:p>
        </p:txBody>
      </p:sp>
    </p:spTree>
    <p:extLst>
      <p:ext uri="{BB962C8B-B14F-4D97-AF65-F5344CB8AC3E}">
        <p14:creationId xmlns:p14="http://schemas.microsoft.com/office/powerpoint/2010/main" val="1272262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3BCFD-66F4-E809-6678-816C0A6822C1}"/>
              </a:ext>
            </a:extLst>
          </p:cNvPr>
          <p:cNvSpPr>
            <a:spLocks noGrp="1"/>
          </p:cNvSpPr>
          <p:nvPr>
            <p:ph type="title"/>
          </p:nvPr>
        </p:nvSpPr>
        <p:spPr/>
        <p:txBody>
          <a:bodyPr/>
          <a:lstStyle/>
          <a:p>
            <a:pPr algn="ctr"/>
            <a:r>
              <a:rPr lang="en-US"/>
              <a:t>Therapist</a:t>
            </a:r>
          </a:p>
        </p:txBody>
      </p:sp>
      <p:sp>
        <p:nvSpPr>
          <p:cNvPr id="3" name="Content Placeholder 2">
            <a:extLst>
              <a:ext uri="{FF2B5EF4-FFF2-40B4-BE49-F238E27FC236}">
                <a16:creationId xmlns:a16="http://schemas.microsoft.com/office/drawing/2014/main" id="{8AB817AE-405E-F27D-84C5-0805A2CB573E}"/>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218761444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5F9E2-BF78-1546-7A36-B765715EBCA5}"/>
              </a:ext>
            </a:extLst>
          </p:cNvPr>
          <p:cNvSpPr>
            <a:spLocks noGrp="1"/>
          </p:cNvSpPr>
          <p:nvPr>
            <p:ph type="title"/>
          </p:nvPr>
        </p:nvSpPr>
        <p:spPr/>
        <p:txBody>
          <a:bodyPr>
            <a:normAutofit/>
          </a:bodyPr>
          <a:lstStyle/>
          <a:p>
            <a:pPr algn="ctr"/>
            <a:r>
              <a:rPr lang="en-US"/>
              <a:t>Discussion</a:t>
            </a:r>
          </a:p>
        </p:txBody>
      </p:sp>
      <p:sp>
        <p:nvSpPr>
          <p:cNvPr id="3" name="Content Placeholder 2">
            <a:extLst>
              <a:ext uri="{FF2B5EF4-FFF2-40B4-BE49-F238E27FC236}">
                <a16:creationId xmlns:a16="http://schemas.microsoft.com/office/drawing/2014/main" id="{19BFB808-ADC4-50BF-2632-BB51D55E28E2}"/>
              </a:ext>
            </a:extLst>
          </p:cNvPr>
          <p:cNvSpPr>
            <a:spLocks noGrp="1"/>
          </p:cNvSpPr>
          <p:nvPr>
            <p:ph idx="1"/>
          </p:nvPr>
        </p:nvSpPr>
        <p:spPr/>
        <p:txBody>
          <a:bodyPr/>
          <a:lstStyle/>
          <a:p>
            <a:pPr marL="0" indent="0">
              <a:buNone/>
            </a:pPr>
            <a:r>
              <a:rPr lang="en-US" b="1" u="sng"/>
              <a:t>PRESENTER: Choose one or all depending on time and group engagement</a:t>
            </a:r>
          </a:p>
          <a:p>
            <a:pPr marL="0" indent="0" algn="ctr">
              <a:buNone/>
            </a:pPr>
            <a:r>
              <a:rPr lang="en-US"/>
              <a:t>What did you learn/take away from today? </a:t>
            </a:r>
          </a:p>
          <a:p>
            <a:pPr marL="0" indent="0" algn="ctr">
              <a:buNone/>
            </a:pPr>
            <a:r>
              <a:rPr lang="en-US"/>
              <a:t>What do you see as potentially most helpful? </a:t>
            </a:r>
          </a:p>
          <a:p>
            <a:pPr marL="0" indent="0" algn="ctr">
              <a:buNone/>
            </a:pPr>
            <a:r>
              <a:rPr lang="en-US"/>
              <a:t>What is </a:t>
            </a:r>
            <a:r>
              <a:rPr lang="en-US" i="1"/>
              <a:t>one</a:t>
            </a:r>
            <a:r>
              <a:rPr lang="en-US"/>
              <a:t> thing you will do differently after learning what you have today?</a:t>
            </a:r>
          </a:p>
        </p:txBody>
      </p:sp>
    </p:spTree>
    <p:extLst>
      <p:ext uri="{BB962C8B-B14F-4D97-AF65-F5344CB8AC3E}">
        <p14:creationId xmlns:p14="http://schemas.microsoft.com/office/powerpoint/2010/main" val="115732309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C35D-F3FC-DAAB-D266-93EF6E16E64D}"/>
              </a:ext>
            </a:extLst>
          </p:cNvPr>
          <p:cNvSpPr>
            <a:spLocks noGrp="1"/>
          </p:cNvSpPr>
          <p:nvPr>
            <p:ph type="title"/>
          </p:nvPr>
        </p:nvSpPr>
        <p:spPr>
          <a:xfrm>
            <a:off x="838200" y="1114425"/>
            <a:ext cx="10515600" cy="1133475"/>
          </a:xfrm>
        </p:spPr>
        <p:txBody>
          <a:bodyPr anchor="ctr"/>
          <a:lstStyle/>
          <a:p>
            <a:pPr algn="ctr"/>
            <a:r>
              <a:rPr lang="en-US"/>
              <a:t>Conclusion</a:t>
            </a:r>
          </a:p>
        </p:txBody>
      </p:sp>
      <p:sp>
        <p:nvSpPr>
          <p:cNvPr id="3" name="Text Placeholder 2">
            <a:extLst>
              <a:ext uri="{FF2B5EF4-FFF2-40B4-BE49-F238E27FC236}">
                <a16:creationId xmlns:a16="http://schemas.microsoft.com/office/drawing/2014/main" id="{8D71E164-46A9-54D5-8B2A-DFAA1210A9F9}"/>
              </a:ext>
            </a:extLst>
          </p:cNvPr>
          <p:cNvSpPr>
            <a:spLocks noGrp="1"/>
          </p:cNvSpPr>
          <p:nvPr>
            <p:ph type="body" idx="1"/>
          </p:nvPr>
        </p:nvSpPr>
        <p:spPr>
          <a:xfrm>
            <a:off x="838200" y="2952751"/>
            <a:ext cx="10515600" cy="2317750"/>
          </a:xfrm>
        </p:spPr>
        <p:txBody>
          <a:bodyPr vert="horz" lIns="91440" tIns="45720" rIns="91440" bIns="45720" rtlCol="0" anchor="t">
            <a:normAutofit lnSpcReduction="10000"/>
          </a:bodyPr>
          <a:lstStyle/>
          <a:p>
            <a:pPr algn="ctr"/>
            <a:r>
              <a:rPr lang="en-US">
                <a:solidFill>
                  <a:schemeClr val="tx1"/>
                </a:solidFill>
              </a:rPr>
              <a:t>There are many paths to recovery, and they are unique to everyone. While taking part in the program, you have a strong support network who will assist you to get where you want to be and help you set yourself up for ongoing success.</a:t>
            </a:r>
          </a:p>
          <a:p>
            <a:pPr algn="ctr"/>
            <a:r>
              <a:rPr lang="en-US">
                <a:solidFill>
                  <a:schemeClr val="tx1"/>
                </a:solidFill>
              </a:rPr>
              <a:t>As you move through the program, talk to your team about any questions, concerns, or feedback you might have for them. They are here to help and partner with you and your family. You aren’t in this alone!</a:t>
            </a:r>
          </a:p>
        </p:txBody>
      </p:sp>
    </p:spTree>
    <p:extLst>
      <p:ext uri="{BB962C8B-B14F-4D97-AF65-F5344CB8AC3E}">
        <p14:creationId xmlns:p14="http://schemas.microsoft.com/office/powerpoint/2010/main" val="218033425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4B57C-871F-0062-86B1-2675EB37CBC3}"/>
              </a:ext>
            </a:extLst>
          </p:cNvPr>
          <p:cNvSpPr>
            <a:spLocks noGrp="1"/>
          </p:cNvSpPr>
          <p:nvPr>
            <p:ph type="title"/>
          </p:nvPr>
        </p:nvSpPr>
        <p:spPr>
          <a:xfrm>
            <a:off x="838200" y="2002631"/>
            <a:ext cx="10515600" cy="2852737"/>
          </a:xfrm>
        </p:spPr>
        <p:txBody>
          <a:bodyPr anchor="ctr"/>
          <a:lstStyle/>
          <a:p>
            <a:pPr algn="ctr"/>
            <a:r>
              <a:rPr lang="en-US"/>
              <a:t>Resources/References</a:t>
            </a:r>
          </a:p>
        </p:txBody>
      </p:sp>
    </p:spTree>
    <p:extLst>
      <p:ext uri="{BB962C8B-B14F-4D97-AF65-F5344CB8AC3E}">
        <p14:creationId xmlns:p14="http://schemas.microsoft.com/office/powerpoint/2010/main" val="296668469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4C015-2C44-F221-C138-9F001AB03822}"/>
              </a:ext>
            </a:extLst>
          </p:cNvPr>
          <p:cNvSpPr>
            <a:spLocks noGrp="1"/>
          </p:cNvSpPr>
          <p:nvPr>
            <p:ph type="title"/>
          </p:nvPr>
        </p:nvSpPr>
        <p:spPr/>
        <p:txBody>
          <a:bodyPr/>
          <a:lstStyle/>
          <a:p>
            <a:pPr algn="ctr"/>
            <a:r>
              <a:rPr lang="en-US"/>
              <a:t>Local Resources</a:t>
            </a:r>
          </a:p>
        </p:txBody>
      </p:sp>
      <p:sp>
        <p:nvSpPr>
          <p:cNvPr id="3" name="Content Placeholder 2">
            <a:extLst>
              <a:ext uri="{FF2B5EF4-FFF2-40B4-BE49-F238E27FC236}">
                <a16:creationId xmlns:a16="http://schemas.microsoft.com/office/drawing/2014/main" id="{49CF617D-4856-9A7A-9DD0-4A8EBC32509A}"/>
              </a:ext>
            </a:extLst>
          </p:cNvPr>
          <p:cNvSpPr>
            <a:spLocks noGrp="1"/>
          </p:cNvSpPr>
          <p:nvPr>
            <p:ph idx="1"/>
          </p:nvPr>
        </p:nvSpPr>
        <p:spPr/>
        <p:txBody>
          <a:bodyPr vert="horz" lIns="91440" tIns="45720" rIns="91440" bIns="45720" rtlCol="0" anchor="t">
            <a:normAutofit/>
          </a:bodyPr>
          <a:lstStyle/>
          <a:p>
            <a:r>
              <a:rPr lang="en-US"/>
              <a:t>Local NAMI chapter</a:t>
            </a:r>
          </a:p>
          <a:p>
            <a:r>
              <a:rPr lang="en-US"/>
              <a:t>24/7 Crisis lines</a:t>
            </a:r>
          </a:p>
          <a:p>
            <a:r>
              <a:rPr lang="en-US"/>
              <a:t>Drop-in centers</a:t>
            </a:r>
          </a:p>
          <a:p>
            <a:r>
              <a:rPr lang="en-US"/>
              <a:t>Team contact info</a:t>
            </a:r>
          </a:p>
        </p:txBody>
      </p:sp>
    </p:spTree>
    <p:extLst>
      <p:ext uri="{BB962C8B-B14F-4D97-AF65-F5344CB8AC3E}">
        <p14:creationId xmlns:p14="http://schemas.microsoft.com/office/powerpoint/2010/main" val="214120230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8D031-4355-E65C-C7CA-FAA8DB777DB3}"/>
              </a:ext>
            </a:extLst>
          </p:cNvPr>
          <p:cNvSpPr>
            <a:spLocks noGrp="1"/>
          </p:cNvSpPr>
          <p:nvPr>
            <p:ph type="title"/>
          </p:nvPr>
        </p:nvSpPr>
        <p:spPr>
          <a:xfrm>
            <a:off x="635000" y="190954"/>
            <a:ext cx="10515600" cy="890135"/>
          </a:xfrm>
        </p:spPr>
        <p:txBody>
          <a:bodyPr/>
          <a:lstStyle/>
          <a:p>
            <a:pPr algn="ctr"/>
            <a:r>
              <a:rPr lang="en-US"/>
              <a:t>Resources for Family Members/Supports</a:t>
            </a:r>
          </a:p>
        </p:txBody>
      </p:sp>
      <p:sp>
        <p:nvSpPr>
          <p:cNvPr id="3" name="Content Placeholder 2">
            <a:extLst>
              <a:ext uri="{FF2B5EF4-FFF2-40B4-BE49-F238E27FC236}">
                <a16:creationId xmlns:a16="http://schemas.microsoft.com/office/drawing/2014/main" id="{AD9C7473-ADEB-B15B-13F6-227B20DB59F3}"/>
              </a:ext>
            </a:extLst>
          </p:cNvPr>
          <p:cNvSpPr>
            <a:spLocks noGrp="1"/>
          </p:cNvSpPr>
          <p:nvPr>
            <p:ph idx="1"/>
          </p:nvPr>
        </p:nvSpPr>
        <p:spPr>
          <a:xfrm>
            <a:off x="257629" y="1085398"/>
            <a:ext cx="11546113" cy="5091565"/>
          </a:xfrm>
        </p:spPr>
        <p:txBody>
          <a:bodyPr vert="horz" lIns="91440" tIns="45720" rIns="91440" bIns="45720" rtlCol="0" anchor="t">
            <a:normAutofit fontScale="92500" lnSpcReduction="20000"/>
          </a:bodyPr>
          <a:lstStyle/>
          <a:p>
            <a:r>
              <a:rPr lang="en-US" sz="1100"/>
              <a:t>Support Groups:</a:t>
            </a:r>
          </a:p>
          <a:p>
            <a:pPr lvl="1">
              <a:buFont typeface="Courier New" panose="020B0604020202020204" pitchFamily="34" charset="0"/>
              <a:buChar char="o"/>
            </a:pPr>
            <a:r>
              <a:rPr lang="en-US" sz="1100"/>
              <a:t>MFG!</a:t>
            </a:r>
          </a:p>
          <a:p>
            <a:pPr lvl="1">
              <a:buFont typeface="Courier New" panose="020B0604020202020204" pitchFamily="34" charset="0"/>
              <a:buChar char="o"/>
            </a:pPr>
            <a:r>
              <a:rPr lang="en-US" sz="1100"/>
              <a:t>Local NAMI group </a:t>
            </a:r>
            <a:r>
              <a:rPr lang="en-US" sz="1100" dirty="0">
                <a:ea typeface="+mn-lt"/>
                <a:cs typeface="+mn-lt"/>
                <a:hlinkClick r:id="rId2"/>
              </a:rPr>
              <a:t>https://www.nami.org/</a:t>
            </a:r>
            <a:r>
              <a:rPr lang="en-US" sz="1100" dirty="0">
                <a:ea typeface="+mn-lt"/>
                <a:cs typeface="+mn-lt"/>
              </a:rPr>
              <a:t> </a:t>
            </a:r>
            <a:endParaRPr lang="en-US" sz="1100" dirty="0"/>
          </a:p>
          <a:p>
            <a:pPr lvl="1">
              <a:buFont typeface="Courier New" panose="020B0604020202020204" pitchFamily="34" charset="0"/>
              <a:buChar char="o"/>
            </a:pPr>
            <a:r>
              <a:rPr lang="en-US" sz="1100"/>
              <a:t>FFLC group and Newsletter</a:t>
            </a:r>
          </a:p>
          <a:p>
            <a:r>
              <a:rPr lang="en-US" sz="1100"/>
              <a:t>EASA Website </a:t>
            </a:r>
            <a:r>
              <a:rPr lang="en-US" sz="1100" dirty="0">
                <a:ea typeface="+mn-lt"/>
                <a:cs typeface="+mn-lt"/>
                <a:hlinkClick r:id="rId3"/>
              </a:rPr>
              <a:t>https://easacommunity.org/</a:t>
            </a:r>
            <a:r>
              <a:rPr lang="en-US" sz="1100" dirty="0">
                <a:ea typeface="+mn-lt"/>
                <a:cs typeface="+mn-lt"/>
              </a:rPr>
              <a:t> </a:t>
            </a:r>
          </a:p>
          <a:p>
            <a:pPr lvl="1">
              <a:buFont typeface="Courier New" panose="020B0604020202020204" pitchFamily="34" charset="0"/>
              <a:buChar char="o"/>
            </a:pPr>
            <a:r>
              <a:rPr lang="en-US" sz="1100">
                <a:ea typeface="+mn-lt"/>
                <a:cs typeface="+mn-lt"/>
              </a:rPr>
              <a:t>Family &amp; Friends Leadership council </a:t>
            </a:r>
            <a:r>
              <a:rPr lang="en-US" sz="1100" dirty="0">
                <a:ea typeface="+mn-lt"/>
                <a:cs typeface="+mn-lt"/>
                <a:hlinkClick r:id="rId4"/>
              </a:rPr>
              <a:t>https://easacommunity.org/family-and-friends-leadership-council/</a:t>
            </a:r>
            <a:endParaRPr lang="en-US" sz="1100" dirty="0">
              <a:ea typeface="+mn-lt"/>
              <a:cs typeface="+mn-lt"/>
            </a:endParaRPr>
          </a:p>
          <a:p>
            <a:pPr lvl="1">
              <a:buFont typeface="Courier New" panose="020B0604020202020204" pitchFamily="34" charset="0"/>
              <a:buChar char="o"/>
            </a:pPr>
            <a:r>
              <a:rPr lang="en-US" sz="1100" dirty="0">
                <a:ea typeface="+mn-lt"/>
                <a:cs typeface="+mn-lt"/>
              </a:rPr>
              <a:t> </a:t>
            </a:r>
            <a:r>
              <a:rPr lang="en-US" sz="1100"/>
              <a:t>EASA Family  and Friends Manual </a:t>
            </a:r>
            <a:r>
              <a:rPr lang="en-US" sz="1100" dirty="0">
                <a:ea typeface="+mn-lt"/>
                <a:cs typeface="+mn-lt"/>
                <a:hlinkClick r:id="rId5"/>
              </a:rPr>
              <a:t>https://easacommunity.org/wp-content/uploads/2023/09/EASA-Family-and-Friends-Manual.pdf</a:t>
            </a:r>
            <a:r>
              <a:rPr lang="en-US" sz="1100" dirty="0">
                <a:ea typeface="+mn-lt"/>
                <a:cs typeface="+mn-lt"/>
              </a:rPr>
              <a:t> </a:t>
            </a:r>
          </a:p>
          <a:p>
            <a:pPr lvl="1">
              <a:buFont typeface="Courier New" panose="020B0604020202020204" pitchFamily="34" charset="0"/>
              <a:buChar char="o"/>
            </a:pPr>
            <a:r>
              <a:rPr lang="en-US" sz="1100"/>
              <a:t>EASA Participant Manual </a:t>
            </a:r>
            <a:r>
              <a:rPr lang="en-US" sz="1100" dirty="0">
                <a:ea typeface="+mn-lt"/>
                <a:cs typeface="+mn-lt"/>
                <a:hlinkClick r:id="rId6"/>
              </a:rPr>
              <a:t>https://easacommunity.org/wp-content/uploads/2023/09/EASA-Participant-Manual.pdf</a:t>
            </a:r>
            <a:r>
              <a:rPr lang="en-US" sz="1100" dirty="0">
                <a:ea typeface="+mn-lt"/>
                <a:cs typeface="+mn-lt"/>
              </a:rPr>
              <a:t> </a:t>
            </a:r>
          </a:p>
          <a:p>
            <a:r>
              <a:rPr lang="en-US" sz="1100"/>
              <a:t>EASA's "Supporting the Sibling of Individuals with Psychosis" booklet </a:t>
            </a:r>
            <a:r>
              <a:rPr lang="en-US" sz="1100" dirty="0">
                <a:ea typeface="+mn-lt"/>
                <a:cs typeface="+mn-lt"/>
                <a:hlinkClick r:id="rId7"/>
              </a:rPr>
              <a:t>https://easacommunity.org/pro-resource/easa-sibling-support-booklets/</a:t>
            </a:r>
            <a:r>
              <a:rPr lang="en-US" sz="1100" dirty="0">
                <a:ea typeface="+mn-lt"/>
                <a:cs typeface="+mn-lt"/>
              </a:rPr>
              <a:t> </a:t>
            </a:r>
            <a:endParaRPr lang="en-US" sz="1100" dirty="0">
              <a:highlight>
                <a:srgbClr val="FFFF00"/>
              </a:highlight>
              <a:ea typeface="+mn-lt"/>
              <a:cs typeface="+mn-lt"/>
            </a:endParaRPr>
          </a:p>
          <a:p>
            <a:r>
              <a:rPr lang="en-US" sz="1100"/>
              <a:t>Navigate Family Education Program </a:t>
            </a:r>
            <a:r>
              <a:rPr lang="en-US" sz="1100" dirty="0">
                <a:hlinkClick r:id="rId8"/>
              </a:rPr>
              <a:t>https://navigateconsultants.org/2020manuals/family_2020.pdf</a:t>
            </a:r>
            <a:r>
              <a:rPr lang="en-US" sz="1100" dirty="0"/>
              <a:t> </a:t>
            </a:r>
            <a:endParaRPr lang="en-US" dirty="0"/>
          </a:p>
          <a:p>
            <a:r>
              <a:rPr lang="en-US" sz="1100"/>
              <a:t>Dealing with Psychosis workbook (free):</a:t>
            </a:r>
            <a:r>
              <a:rPr lang="en-US" sz="1100" dirty="0">
                <a:highlight>
                  <a:srgbClr val="FFFFFF"/>
                </a:highlight>
                <a:latin typeface="Aptos"/>
                <a:cs typeface="Arial"/>
              </a:rPr>
              <a:t> </a:t>
            </a:r>
            <a:r>
              <a:rPr lang="en-US" sz="1100" dirty="0">
                <a:highlight>
                  <a:srgbClr val="FFFFFF"/>
                </a:highlight>
                <a:ea typeface="+mn-lt"/>
                <a:cs typeface="+mn-lt"/>
                <a:hlinkClick r:id="rId9"/>
              </a:rPr>
              <a:t>https://www.dshs.wa.gov/sites/default/files/BHSIA/FMHS/Dealing%20with%20Psychosis-full-workbook.pdf</a:t>
            </a:r>
            <a:r>
              <a:rPr lang="en-US" sz="1100" dirty="0">
                <a:highlight>
                  <a:srgbClr val="FFFFFF"/>
                </a:highlight>
                <a:ea typeface="+mn-lt"/>
                <a:cs typeface="+mn-lt"/>
              </a:rPr>
              <a:t> </a:t>
            </a:r>
          </a:p>
          <a:p>
            <a:r>
              <a:rPr lang="en-US" sz="1100">
                <a:highlight>
                  <a:srgbClr val="FFFFFF"/>
                </a:highlight>
              </a:rPr>
              <a:t>A Sibling’s Guide to Psychosis: Information, Ideas and Resources (2005). Age 12 and up </a:t>
            </a:r>
            <a:r>
              <a:rPr lang="en-US" sz="1100" dirty="0">
                <a:highlight>
                  <a:srgbClr val="FFFFFF"/>
                </a:highlight>
                <a:hlinkClick r:id="rId10"/>
              </a:rPr>
              <a:t>https://ontario.cmha.ca/wp-content/uploads/2016/11/ASiblingsGuideToPsychosis.pdf</a:t>
            </a:r>
            <a:r>
              <a:rPr lang="en-US" sz="1100" dirty="0">
                <a:highlight>
                  <a:srgbClr val="FFFFFF"/>
                </a:highlight>
              </a:rPr>
              <a:t>  </a:t>
            </a:r>
            <a:endParaRPr lang="en-US" sz="1100" dirty="0"/>
          </a:p>
          <a:p>
            <a:r>
              <a:rPr lang="en-US" sz="1100">
                <a:highlight>
                  <a:srgbClr val="FFFFFF"/>
                </a:highlight>
              </a:rPr>
              <a:t>Someone In My Family Has A Mental Illness (2000). Age 4 and up </a:t>
            </a:r>
            <a:r>
              <a:rPr lang="en-US" sz="1100" dirty="0">
                <a:highlight>
                  <a:srgbClr val="FFFFFF"/>
                </a:highlight>
                <a:hlinkClick r:id="rId11"/>
              </a:rPr>
              <a:t>https://famillemaladiementale.wordpress.com/wp-content/uploads/2015/11/someone-in-my-family-has-a-mental-illness-workbook.pdf</a:t>
            </a:r>
            <a:endParaRPr lang="en-US" sz="1100" dirty="0">
              <a:highlight>
                <a:srgbClr val="FFFFFF"/>
              </a:highlight>
            </a:endParaRPr>
          </a:p>
          <a:p>
            <a:r>
              <a:rPr lang="en-US" sz="1100"/>
              <a:t>Psychosis Reach class </a:t>
            </a:r>
            <a:r>
              <a:rPr lang="en-US" sz="1100" dirty="0">
                <a:ea typeface="+mn-lt"/>
                <a:cs typeface="+mn-lt"/>
                <a:hlinkClick r:id="rId12"/>
              </a:rPr>
              <a:t>https://www.psychosisreach.org/</a:t>
            </a:r>
            <a:r>
              <a:rPr lang="en-US" sz="1100" dirty="0">
                <a:ea typeface="+mn-lt"/>
                <a:cs typeface="+mn-lt"/>
              </a:rPr>
              <a:t> </a:t>
            </a:r>
          </a:p>
          <a:p>
            <a:r>
              <a:rPr lang="en-US" sz="1100"/>
              <a:t>Books:</a:t>
            </a:r>
          </a:p>
          <a:p>
            <a:pPr lvl="1">
              <a:buFont typeface="Courier New,monospace" panose="020B0604020202020204" pitchFamily="34" charset="0"/>
              <a:buChar char="o"/>
            </a:pPr>
            <a:r>
              <a:rPr lang="en-US" sz="1100"/>
              <a:t>Back to Life, Back to Normality, by Douglas Turkington et al.</a:t>
            </a:r>
          </a:p>
          <a:p>
            <a:pPr lvl="1">
              <a:buFont typeface="Courier New,monospace" panose="020B0604020202020204" pitchFamily="34" charset="0"/>
              <a:buChar char="o"/>
            </a:pPr>
            <a:r>
              <a:rPr lang="en-US" sz="1100"/>
              <a:t>I'm Not Sick, I Don't Need Help, by Dr. Xavier Amador</a:t>
            </a:r>
          </a:p>
          <a:p>
            <a:pPr lvl="1">
              <a:buFont typeface="Courier New,monospace" panose="020B0604020202020204" pitchFamily="34" charset="0"/>
              <a:buChar char="o"/>
            </a:pPr>
            <a:r>
              <a:rPr lang="en-US" sz="1100"/>
              <a:t>Living Well with Psychosis, by Aaron P. Brinen</a:t>
            </a:r>
          </a:p>
          <a:p>
            <a:pPr lvl="1">
              <a:buFont typeface="Courier New,monospace" panose="020B0604020202020204" pitchFamily="34" charset="0"/>
              <a:buChar char="o"/>
            </a:pPr>
            <a:r>
              <a:rPr lang="en-US" sz="1100"/>
              <a:t>When Life Hits Hard, by Russ Harris</a:t>
            </a:r>
          </a:p>
          <a:p>
            <a:pPr lvl="1">
              <a:buFont typeface="Courier New,monospace" panose="020B0604020202020204" pitchFamily="34" charset="0"/>
              <a:buChar char="o"/>
            </a:pPr>
            <a:r>
              <a:rPr lang="en-US" sz="1100">
                <a:solidFill>
                  <a:srgbClr val="242424"/>
                </a:solidFill>
                <a:highlight>
                  <a:srgbClr val="FFFFFF"/>
                </a:highlight>
              </a:rPr>
              <a:t>Loving Someone with a Mental Illness or History of Trauma: Skills, Hope, and Strength for Your Journey by Michelle D. Sherman</a:t>
            </a:r>
            <a:endParaRPr lang="en-US" sz="1100">
              <a:solidFill>
                <a:srgbClr val="000000"/>
              </a:solidFill>
            </a:endParaRPr>
          </a:p>
          <a:p>
            <a:pPr lvl="1">
              <a:buFont typeface="Courier New,monospace" panose="020B0604020202020204" pitchFamily="34" charset="0"/>
              <a:buChar char="o"/>
            </a:pPr>
            <a:r>
              <a:rPr lang="en-US" sz="1100">
                <a:solidFill>
                  <a:srgbClr val="242424"/>
                </a:solidFill>
                <a:highlight>
                  <a:srgbClr val="FFFFFF"/>
                </a:highlight>
              </a:rPr>
              <a:t>I’m Not Alone: A Teen’s Guide to Living with a Parent Who Has a Mental Illness or History of Trauma by Michelle D. Sherman</a:t>
            </a:r>
            <a:endParaRPr lang="en-US" sz="1100"/>
          </a:p>
          <a:p>
            <a:r>
              <a:rPr lang="en-US" sz="1100"/>
              <a:t>Podcasts:</a:t>
            </a:r>
          </a:p>
          <a:p>
            <a:pPr lvl="1">
              <a:buFont typeface="Courier New" panose="020B0604020202020204" pitchFamily="34" charset="0"/>
              <a:buChar char="o"/>
            </a:pPr>
            <a:r>
              <a:rPr lang="en-US" sz="1100"/>
              <a:t>Schizophrenia, Three Mom's in the Trenches (YouTube)</a:t>
            </a:r>
          </a:p>
          <a:p>
            <a:r>
              <a:rPr lang="en-US" sz="1100">
                <a:ea typeface="+mn-lt"/>
                <a:cs typeface="+mn-lt"/>
              </a:rPr>
              <a:t>Mental Health America. (n.d.).  HIPPA: What Are a Caregiver’s Rights? </a:t>
            </a:r>
            <a:r>
              <a:rPr lang="en-US" sz="1100" dirty="0">
                <a:ea typeface="+mn-lt"/>
                <a:cs typeface="+mn-lt"/>
                <a:hlinkClick r:id="rId13"/>
              </a:rPr>
              <a:t>https://mhanational.org/resources/hipaa-what-are-a-caregivers-rights/</a:t>
            </a:r>
            <a:r>
              <a:rPr lang="en-US" sz="1100" dirty="0">
                <a:ea typeface="+mn-lt"/>
                <a:cs typeface="+mn-lt"/>
              </a:rPr>
              <a:t> </a:t>
            </a:r>
            <a:endParaRPr lang="en-US" sz="1100" dirty="0"/>
          </a:p>
          <a:p>
            <a:pPr lvl="1">
              <a:buFont typeface="Courier New" panose="020B0604020202020204" pitchFamily="34" charset="0"/>
              <a:buChar char="o"/>
            </a:pPr>
            <a:endParaRPr lang="en-US" sz="1100"/>
          </a:p>
          <a:p>
            <a:pPr lvl="1">
              <a:buFont typeface="Courier New" panose="020B0604020202020204" pitchFamily="34" charset="0"/>
              <a:buChar char="o"/>
            </a:pPr>
            <a:endParaRPr lang="en-US"/>
          </a:p>
          <a:p>
            <a:pPr lvl="1">
              <a:buFont typeface="Courier New" panose="020B0604020202020204" pitchFamily="34" charset="0"/>
              <a:buChar char="o"/>
            </a:pPr>
            <a:endParaRPr lang="en-US"/>
          </a:p>
          <a:p>
            <a:pPr lvl="1">
              <a:buFont typeface="Courier New" panose="020B0604020202020204" pitchFamily="34" charset="0"/>
              <a:buChar char="o"/>
            </a:pPr>
            <a:endParaRPr lang="en-US"/>
          </a:p>
        </p:txBody>
      </p:sp>
    </p:spTree>
    <p:extLst>
      <p:ext uri="{BB962C8B-B14F-4D97-AF65-F5344CB8AC3E}">
        <p14:creationId xmlns:p14="http://schemas.microsoft.com/office/powerpoint/2010/main" val="362573921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5048F-9062-E8D9-F27B-A1B32B8B045B}"/>
              </a:ext>
            </a:extLst>
          </p:cNvPr>
          <p:cNvSpPr>
            <a:spLocks noGrp="1"/>
          </p:cNvSpPr>
          <p:nvPr>
            <p:ph type="title"/>
          </p:nvPr>
        </p:nvSpPr>
        <p:spPr>
          <a:xfrm>
            <a:off x="838200" y="60325"/>
            <a:ext cx="10515600" cy="1325563"/>
          </a:xfrm>
        </p:spPr>
        <p:txBody>
          <a:bodyPr/>
          <a:lstStyle/>
          <a:p>
            <a:pPr algn="ctr"/>
            <a:r>
              <a:rPr lang="en-US"/>
              <a:t>References</a:t>
            </a:r>
          </a:p>
        </p:txBody>
      </p:sp>
      <p:sp>
        <p:nvSpPr>
          <p:cNvPr id="3" name="Content Placeholder 2">
            <a:extLst>
              <a:ext uri="{FF2B5EF4-FFF2-40B4-BE49-F238E27FC236}">
                <a16:creationId xmlns:a16="http://schemas.microsoft.com/office/drawing/2014/main" id="{61C43789-E00E-A916-F744-A0BF9687516C}"/>
              </a:ext>
            </a:extLst>
          </p:cNvPr>
          <p:cNvSpPr>
            <a:spLocks noGrp="1"/>
          </p:cNvSpPr>
          <p:nvPr>
            <p:ph idx="1"/>
          </p:nvPr>
        </p:nvSpPr>
        <p:spPr>
          <a:xfrm>
            <a:off x="838200" y="1091334"/>
            <a:ext cx="10515600" cy="4351338"/>
          </a:xfrm>
        </p:spPr>
        <p:txBody>
          <a:bodyPr vert="horz" lIns="91440" tIns="45720" rIns="91440" bIns="45720" rtlCol="0" anchor="t">
            <a:noAutofit/>
          </a:bodyPr>
          <a:lstStyle/>
          <a:p>
            <a:pPr>
              <a:spcBef>
                <a:spcPts val="0"/>
              </a:spcBef>
            </a:pPr>
            <a:r>
              <a:rPr lang="en-US" sz="1100"/>
              <a:t>Ahrens J., Cassidy C.M., Ford S.D., Khan AR, Palaniyappan L., Rabin R., Reese D., Schaefer B., Tibbo P. (2025). Convergence of cannabis and psychosis on the dopamine system. </a:t>
            </a:r>
            <a:r>
              <a:rPr lang="en-US" sz="1100" i="1"/>
              <a:t>JAMA Psychiatry</a:t>
            </a:r>
            <a:r>
              <a:rPr lang="en-US" sz="1100"/>
              <a:t>, 82(6), 609–617. </a:t>
            </a:r>
            <a:r>
              <a:rPr lang="en-US" sz="1100" u="sng">
                <a:hlinkClick r:id="rId2"/>
              </a:rPr>
              <a:t>https://doi.org/10.1001/jamapsychiatry.2025.0432</a:t>
            </a:r>
            <a:r>
              <a:rPr lang="en-US" sz="1100"/>
              <a:t> </a:t>
            </a:r>
          </a:p>
          <a:p>
            <a:pPr>
              <a:spcBef>
                <a:spcPts val="0"/>
              </a:spcBef>
            </a:pPr>
            <a:r>
              <a:rPr lang="en-US" sz="1100"/>
              <a:t>Ajnakina, O., Cullinane M., Gaughran F., Lally, J., Murray R., Murphy K.C., Stubbs B. (2018). Remission and recovery from first-episode psychosis in adults: systematic review and meta-analysis of long-term outcome studies​.</a:t>
            </a:r>
            <a:r>
              <a:rPr lang="en-US" sz="1100" i="1"/>
              <a:t> British Journal of Psychiatry, </a:t>
            </a:r>
            <a:r>
              <a:rPr lang="en-US" sz="1100"/>
              <a:t>211(6), 350-358. </a:t>
            </a:r>
            <a:r>
              <a:rPr lang="en-US" sz="1100" u="sng">
                <a:hlinkClick r:id="rId3"/>
              </a:rPr>
              <a:t>https://doi.org/10.1192/bjp.bp.117.201475</a:t>
            </a:r>
            <a:r>
              <a:rPr lang="en-US" sz="1100"/>
              <a:t> </a:t>
            </a:r>
          </a:p>
          <a:p>
            <a:pPr>
              <a:spcBef>
                <a:spcPts val="0"/>
              </a:spcBef>
            </a:pPr>
            <a:r>
              <a:rPr lang="en-US" sz="1100"/>
              <a:t>Amador X. (2020). </a:t>
            </a:r>
            <a:r>
              <a:rPr lang="en-US" sz="1100" i="1"/>
              <a:t>I’m not sick, I don’t need help! How to help someone accept treatment. </a:t>
            </a:r>
            <a:r>
              <a:rPr lang="en-US" sz="1100"/>
              <a:t>Vida Press.</a:t>
            </a:r>
          </a:p>
          <a:p>
            <a:pPr>
              <a:spcBef>
                <a:spcPts val="0"/>
              </a:spcBef>
            </a:pPr>
            <a:r>
              <a:rPr lang="en-US" sz="1100"/>
              <a:t>American Psychiatric Association. (2022). </a:t>
            </a:r>
            <a:r>
              <a:rPr lang="en-US" sz="1100" i="1"/>
              <a:t>Diagnostic and statistical manual of mental disorders</a:t>
            </a:r>
            <a:r>
              <a:rPr lang="en-US" sz="1100"/>
              <a:t> (5th ed., text rev.).  </a:t>
            </a:r>
            <a:r>
              <a:rPr lang="en-US" sz="1100" u="sng">
                <a:hlinkClick r:id="rId4"/>
              </a:rPr>
              <a:t>https://doi.org/10.1176/appi.books.9780890425787</a:t>
            </a:r>
            <a:r>
              <a:rPr lang="en-US" sz="1100"/>
              <a:t> </a:t>
            </a:r>
          </a:p>
          <a:p>
            <a:pPr>
              <a:spcBef>
                <a:spcPts val="0"/>
              </a:spcBef>
            </a:pPr>
            <a:r>
              <a:rPr lang="en-US" sz="1100"/>
              <a:t>Bearden C.E. (2025). </a:t>
            </a:r>
            <a:r>
              <a:rPr lang="en-US" sz="1100" i="1"/>
              <a:t>The link between cannabis and psychosis in teens is real.</a:t>
            </a:r>
            <a:r>
              <a:rPr lang="en-US" sz="1100"/>
              <a:t> Scientific American. Retrieved April 7. 2026, from </a:t>
            </a:r>
            <a:r>
              <a:rPr lang="en-US" sz="1100" u="sng">
                <a:hlinkClick r:id="rId5"/>
              </a:rPr>
              <a:t>https://www.scientificamerican.com/article/the-link-between-cannabis-and-psychosis-in-teens-is-real/</a:t>
            </a:r>
            <a:endParaRPr lang="en-US" sz="1100"/>
          </a:p>
          <a:p>
            <a:pPr>
              <a:spcBef>
                <a:spcPts val="0"/>
              </a:spcBef>
            </a:pPr>
            <a:r>
              <a:rPr lang="en-US" sz="1100"/>
              <a:t>Brabban, A., &amp; Turkington, D. (2002). The search for meaning: Detecting congruence between life events, underlying schema and psychotic symptoms. In A. P. Morrison (Ed.), </a:t>
            </a:r>
            <a:r>
              <a:rPr lang="en-US" sz="1100" i="1"/>
              <a:t>A Casebook of Cognitive Therapy for Psychosis</a:t>
            </a:r>
            <a:r>
              <a:rPr lang="en-US" sz="1100"/>
              <a:t> (1st ed., pp. 59–75). Routledge.</a:t>
            </a:r>
          </a:p>
          <a:p>
            <a:pPr>
              <a:spcBef>
                <a:spcPts val="0"/>
              </a:spcBef>
            </a:pPr>
            <a:r>
              <a:rPr lang="en-US" sz="1100"/>
              <a:t>British Columbia Schizophrenia Society. </a:t>
            </a:r>
            <a:r>
              <a:rPr lang="en-US" sz="1100" i="1"/>
              <a:t>When your brother or sister has psychosis.</a:t>
            </a:r>
            <a:r>
              <a:rPr lang="en-US" sz="1100"/>
              <a:t> Retrieved April 7, 2026, from </a:t>
            </a:r>
            <a:r>
              <a:rPr lang="en-US" sz="1100" u="sng">
                <a:hlinkClick r:id="rId6"/>
              </a:rPr>
              <a:t>https://www.heretohelp.bc.ca/sites/default/files/when-your-brother-or-sister-has-psychosis.pdf</a:t>
            </a:r>
            <a:r>
              <a:rPr lang="en-US" sz="1100"/>
              <a:t> </a:t>
            </a:r>
          </a:p>
          <a:p>
            <a:pPr>
              <a:spcBef>
                <a:spcPts val="0"/>
              </a:spcBef>
            </a:pPr>
            <a:r>
              <a:rPr lang="en-US" sz="1100"/>
              <a:t>Cather C., Gingerich S., Gottlieb J.D., Meyer P.S., Mueser K.T., Penn D.L. (2020) </a:t>
            </a:r>
            <a:r>
              <a:rPr lang="en-US" sz="1100" i="1"/>
              <a:t>Navigate Family Education Program. </a:t>
            </a:r>
            <a:r>
              <a:rPr lang="en-US" sz="1100"/>
              <a:t>(2020). Retrieved April 7, 2026, from </a:t>
            </a:r>
            <a:r>
              <a:rPr lang="en-US" sz="1100" u="sng">
                <a:hlinkClick r:id="rId7"/>
              </a:rPr>
              <a:t>https://navigateconsultants.org/2020manuals/family_2020.pdf</a:t>
            </a:r>
            <a:endParaRPr lang="en-US" sz="1100"/>
          </a:p>
          <a:p>
            <a:pPr>
              <a:spcBef>
                <a:spcPts val="0"/>
              </a:spcBef>
            </a:pPr>
            <a:r>
              <a:rPr lang="en-US" sz="1100"/>
              <a:t>Chung, Y. C., Kang, S. H., Kim, E., Kim, S. H., Kim, S. W., Kim, W. S., Lee, B. J., Lee, B. M., Lee, K. Y., Lee, S. H., Li, L., Rami, F. Z., Won, S. H., Yu, J. C. (2022). Three-year outcomes and predictors for full recovery in patients with early-stage psychosis. </a:t>
            </a:r>
            <a:r>
              <a:rPr lang="en-US" sz="1100" i="1"/>
              <a:t>Schizophrenia (Heidelberg, Germany)</a:t>
            </a:r>
            <a:r>
              <a:rPr lang="en-US" sz="1100"/>
              <a:t>, 8(1), 87. </a:t>
            </a:r>
            <a:r>
              <a:rPr lang="en-US" sz="1100" u="sng">
                <a:hlinkClick r:id="rId8"/>
              </a:rPr>
              <a:t>https://doi.org/10.1038/s41537-022-00301-4</a:t>
            </a:r>
            <a:r>
              <a:rPr lang="en-US" sz="1100"/>
              <a:t>  </a:t>
            </a:r>
          </a:p>
          <a:p>
            <a:pPr>
              <a:spcBef>
                <a:spcPts val="0"/>
              </a:spcBef>
            </a:pPr>
            <a:r>
              <a:rPr lang="en-US" sz="1100"/>
              <a:t>Deegan, P. (2026). </a:t>
            </a:r>
            <a:r>
              <a:rPr lang="en-US" sz="1100" i="1"/>
              <a:t>Free Resources/Posters</a:t>
            </a:r>
            <a:r>
              <a:rPr lang="en-US" sz="1100"/>
              <a:t>. Retrieved April 7. 2026, from </a:t>
            </a:r>
            <a:r>
              <a:rPr lang="en-US" sz="1100" u="sng">
                <a:hlinkClick r:id="rId9"/>
              </a:rPr>
              <a:t>https://www.patdeegan.com/resources</a:t>
            </a:r>
            <a:r>
              <a:rPr lang="en-US" sz="1100"/>
              <a:t> </a:t>
            </a:r>
          </a:p>
          <a:p>
            <a:pPr>
              <a:spcBef>
                <a:spcPts val="0"/>
              </a:spcBef>
            </a:pPr>
            <a:r>
              <a:rPr lang="en-US" sz="1100"/>
              <a:t>Ehman, T., Hanson L., </a:t>
            </a:r>
            <a:r>
              <a:rPr lang="en-US" sz="1100" err="1"/>
              <a:t>Bilsker</a:t>
            </a:r>
            <a:r>
              <a:rPr lang="en-US" sz="1100"/>
              <a:t> D., Strong, T. </a:t>
            </a:r>
            <a:r>
              <a:rPr lang="en-US" sz="1100" err="1"/>
              <a:t>YagerJ</a:t>
            </a:r>
            <a:r>
              <a:rPr lang="en-US" sz="1100"/>
              <a:t>., Dalzell K., Zitko D. (2012) </a:t>
            </a:r>
            <a:r>
              <a:rPr lang="en-US" sz="1100" i="1"/>
              <a:t>Dealing with Psychosis: A Toolkit for Moving Forward with Your Life</a:t>
            </a:r>
            <a:r>
              <a:rPr lang="en-US" sz="1100"/>
              <a:t>. British Columbia Ministry of Health &amp; Fraser Health. Retrieved April 7, 2026, from </a:t>
            </a:r>
            <a:r>
              <a:rPr lang="en-US" sz="1100" u="sng">
                <a:hlinkClick r:id="rId10"/>
              </a:rPr>
              <a:t>https://www.dshs.wa.gov/sites/default/files/BHSIA/FMHS/Dealing%20with%20Psychosis-full-workbook.pdf</a:t>
            </a:r>
            <a:r>
              <a:rPr lang="en-US" sz="1100"/>
              <a:t> </a:t>
            </a:r>
          </a:p>
          <a:p>
            <a:pPr>
              <a:spcBef>
                <a:spcPts val="0"/>
              </a:spcBef>
            </a:pPr>
            <a:r>
              <a:rPr lang="en-US" sz="1100"/>
              <a:t>Family Services of the North Shore. (2000) </a:t>
            </a:r>
            <a:r>
              <a:rPr lang="en-US" sz="1100" i="1"/>
              <a:t>Someone in My Family Has a Mental Illness.</a:t>
            </a:r>
            <a:r>
              <a:rPr lang="en-US" sz="1100"/>
              <a:t> (2000). Retrieved April 7, 2026, from </a:t>
            </a:r>
            <a:r>
              <a:rPr lang="en-US" sz="1100" u="sng">
                <a:hlinkClick r:id="rId11"/>
              </a:rPr>
              <a:t>https://famillemaladiementale.wordpress.com/wp-content/uploads/2015/11/someone-in-my-family-has-a-mental-illness-workbook.pdf</a:t>
            </a:r>
            <a:endParaRPr lang="en-US" sz="1100"/>
          </a:p>
          <a:p>
            <a:pPr>
              <a:spcBef>
                <a:spcPts val="0"/>
              </a:spcBef>
            </a:pPr>
            <a:r>
              <a:rPr lang="en-US" sz="1100"/>
              <a:t>Giannopoulou I., Georgiades S., Stefanou M., Spandidos D. &amp; Rizos E. (2023). Links between trauma and psychosis: Review. </a:t>
            </a:r>
            <a:r>
              <a:rPr lang="en-US" sz="1100" i="1"/>
              <a:t>Therapeutic Medicine, 26</a:t>
            </a:r>
            <a:r>
              <a:rPr lang="en-US" sz="1100"/>
              <a:t>(2), 386. </a:t>
            </a:r>
            <a:r>
              <a:rPr lang="en-US" sz="1100" u="sng">
                <a:hlinkClick r:id="rId12"/>
              </a:rPr>
              <a:t>https://doi.org/10.3892/etm.2023.12085</a:t>
            </a:r>
            <a:r>
              <a:rPr lang="en-US" sz="1100"/>
              <a:t> </a:t>
            </a:r>
          </a:p>
          <a:p>
            <a:pPr>
              <a:spcBef>
                <a:spcPts val="0"/>
              </a:spcBef>
            </a:pPr>
            <a:r>
              <a:rPr lang="en-US" sz="1100"/>
              <a:t>Hafner H., Maurer K. &amp; Loffler (2006). Early detection of schizophrenia: current evidence and future perspectives. </a:t>
            </a:r>
            <a:r>
              <a:rPr lang="en-US" sz="1100" i="1" err="1"/>
              <a:t>WorldPsychiatry</a:t>
            </a:r>
            <a:r>
              <a:rPr lang="en-US" sz="1100" i="1"/>
              <a:t>: official journal of the World Psychiatric Association (WPA)</a:t>
            </a:r>
            <a:r>
              <a:rPr lang="en-US" sz="1100"/>
              <a:t>. 5(3), 130-138. </a:t>
            </a:r>
            <a:r>
              <a:rPr lang="en-US" sz="1100" u="sng">
                <a:hlinkClick r:id="rId13"/>
              </a:rPr>
              <a:t>https://pubmed.ncbi.nlm.nih.gov/17139339/</a:t>
            </a:r>
            <a:endParaRPr lang="en-US" sz="1100"/>
          </a:p>
          <a:p>
            <a:pPr>
              <a:spcBef>
                <a:spcPts val="0"/>
              </a:spcBef>
            </a:pPr>
            <a:r>
              <a:rPr lang="en-US" sz="1100"/>
              <a:t>Inyang, B., Gondal, F. J., Abah, G. A., Minnal Dhandapani, M., Manne, M., Khanna, M., Challa, S., </a:t>
            </a:r>
            <a:r>
              <a:rPr lang="en-US" sz="1100" err="1"/>
              <a:t>Kabeil</a:t>
            </a:r>
            <a:r>
              <a:rPr lang="en-US" sz="1100"/>
              <a:t>, A. S., &amp; Mohammed, L. (2022). The role of childhood trauma in psychosis and schizophrenia: A systematic review. </a:t>
            </a:r>
            <a:r>
              <a:rPr lang="en-US" sz="1100" i="1" err="1"/>
              <a:t>Cureus</a:t>
            </a:r>
            <a:r>
              <a:rPr lang="en-US" sz="1100"/>
              <a:t>. </a:t>
            </a:r>
            <a:r>
              <a:rPr lang="en-US" sz="1100" u="sng">
                <a:hlinkClick r:id="rId14"/>
              </a:rPr>
              <a:t>https://doi.org/10.7759/cureus.21466</a:t>
            </a:r>
            <a:r>
              <a:rPr lang="en-US" sz="1100"/>
              <a:t> </a:t>
            </a:r>
          </a:p>
          <a:p>
            <a:pPr>
              <a:spcBef>
                <a:spcPts val="0"/>
              </a:spcBef>
            </a:pPr>
            <a:r>
              <a:rPr lang="en-US" sz="1100"/>
              <a:t>Jewell T.C., Downing D., McFarlane W.R. (2009). Partnering with families: multiple family group psychoeducation for schizophrenia. </a:t>
            </a:r>
            <a:r>
              <a:rPr lang="en-US" sz="1100" i="1"/>
              <a:t>Clinical Psychology</a:t>
            </a:r>
            <a:r>
              <a:rPr lang="en-US" sz="1100"/>
              <a:t>, 65(8), 868-878. </a:t>
            </a:r>
            <a:r>
              <a:rPr lang="en-US" sz="1100" u="sng">
                <a:hlinkClick r:id="rId15"/>
              </a:rPr>
              <a:t>https://doi.org/10.1002/jclp.20610</a:t>
            </a:r>
            <a:r>
              <a:rPr lang="en-US" sz="1100"/>
              <a:t> </a:t>
            </a:r>
          </a:p>
          <a:p>
            <a:pPr>
              <a:spcBef>
                <a:spcPts val="0"/>
              </a:spcBef>
            </a:pPr>
            <a:r>
              <a:rPr lang="en-US" sz="1100"/>
              <a:t>Lane County Early Assessment and Support Alliance. (2026). </a:t>
            </a:r>
            <a:r>
              <a:rPr lang="en-US" sz="1100" i="1"/>
              <a:t>What is clinical high risk for psychosis?.</a:t>
            </a:r>
            <a:r>
              <a:rPr lang="en-US" sz="1100"/>
              <a:t> Retrieved April 7. 2026, from </a:t>
            </a:r>
            <a:r>
              <a:rPr lang="en-US" sz="1100" u="sng">
                <a:hlinkClick r:id="rId16"/>
              </a:rPr>
              <a:t>https://www.lanecountyeasa.org/what-is-chrp</a:t>
            </a:r>
            <a:endParaRPr lang="en-US" sz="1100" u="sng"/>
          </a:p>
          <a:p>
            <a:pPr>
              <a:spcBef>
                <a:spcPts val="0"/>
              </a:spcBef>
            </a:pPr>
            <a:r>
              <a:rPr lang="en-US" sz="1100"/>
              <a:t>Luhrman T. M., Osei A., Padmavati R., &amp; Tharoor H. (2015). Differences in voice-hearing experiences of people with psychosis in the U.S.A, India and Ghana: interview-based study. The British journal of psychiatry: the journal of mental science, 206(1), 41–44. </a:t>
            </a:r>
            <a:r>
              <a:rPr lang="en-US" sz="1100" u="sng">
                <a:hlinkClick r:id="rId17"/>
              </a:rPr>
              <a:t>https://doi.org/10.1192/bjp.bp.113.139048</a:t>
            </a:r>
            <a:endParaRPr lang="en-US" sz="1100">
              <a:solidFill>
                <a:srgbClr val="000000"/>
              </a:solidFill>
            </a:endParaRPr>
          </a:p>
          <a:p>
            <a:pPr>
              <a:spcBef>
                <a:spcPts val="0"/>
              </a:spcBef>
            </a:pPr>
            <a:r>
              <a:rPr lang="en-US" sz="1100"/>
              <a:t>Lumen Learning. (2020). </a:t>
            </a:r>
            <a:r>
              <a:rPr lang="en-US" sz="1100" i="1"/>
              <a:t>Lifespan Development</a:t>
            </a:r>
            <a:r>
              <a:rPr lang="en-US" sz="1100"/>
              <a:t>. Retrieved April 7. 2026, from </a:t>
            </a:r>
            <a:r>
              <a:rPr lang="en-US" sz="1100" u="sng">
                <a:hlinkClick r:id="rId18"/>
              </a:rPr>
              <a:t>https://courses.lumenlearning.com/wm-lifespandevelopment/chapter/periods-of-human-development/ ​</a:t>
            </a:r>
            <a:endParaRPr lang="en-US" sz="1100"/>
          </a:p>
          <a:p>
            <a:pPr>
              <a:spcBef>
                <a:spcPts val="0"/>
              </a:spcBef>
            </a:pPr>
            <a:endParaRPr lang="en-US" sz="1100"/>
          </a:p>
        </p:txBody>
      </p:sp>
    </p:spTree>
    <p:extLst>
      <p:ext uri="{BB962C8B-B14F-4D97-AF65-F5344CB8AC3E}">
        <p14:creationId xmlns:p14="http://schemas.microsoft.com/office/powerpoint/2010/main" val="261308179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740A2-3D7C-1E8A-D8E9-1FCBB59DB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5A65D-ED3F-C8CD-C0E9-D379AF94D7B3}"/>
              </a:ext>
            </a:extLst>
          </p:cNvPr>
          <p:cNvSpPr>
            <a:spLocks noGrp="1"/>
          </p:cNvSpPr>
          <p:nvPr>
            <p:ph type="title"/>
          </p:nvPr>
        </p:nvSpPr>
        <p:spPr>
          <a:xfrm>
            <a:off x="838200" y="203200"/>
            <a:ext cx="10515600" cy="1325563"/>
          </a:xfrm>
        </p:spPr>
        <p:txBody>
          <a:bodyPr/>
          <a:lstStyle/>
          <a:p>
            <a:pPr algn="ctr"/>
            <a:r>
              <a:rPr lang="en-US"/>
              <a:t>References, cont’d</a:t>
            </a:r>
          </a:p>
        </p:txBody>
      </p:sp>
      <p:sp>
        <p:nvSpPr>
          <p:cNvPr id="3" name="Content Placeholder 2">
            <a:extLst>
              <a:ext uri="{FF2B5EF4-FFF2-40B4-BE49-F238E27FC236}">
                <a16:creationId xmlns:a16="http://schemas.microsoft.com/office/drawing/2014/main" id="{761BD08F-CE5B-2038-3332-796549B57DF0}"/>
              </a:ext>
            </a:extLst>
          </p:cNvPr>
          <p:cNvSpPr>
            <a:spLocks noGrp="1"/>
          </p:cNvSpPr>
          <p:nvPr>
            <p:ph idx="1"/>
          </p:nvPr>
        </p:nvSpPr>
        <p:spPr>
          <a:xfrm>
            <a:off x="838200" y="1396134"/>
            <a:ext cx="10515600" cy="4351338"/>
          </a:xfrm>
        </p:spPr>
        <p:txBody>
          <a:bodyPr vert="horz" lIns="91440" tIns="45720" rIns="91440" bIns="45720" rtlCol="0" anchor="t">
            <a:noAutofit/>
          </a:bodyPr>
          <a:lstStyle/>
          <a:p>
            <a:pPr>
              <a:spcBef>
                <a:spcPts val="0"/>
              </a:spcBef>
            </a:pPr>
            <a:r>
              <a:rPr lang="en-US" sz="1100" err="1"/>
              <a:t>Maijer</a:t>
            </a:r>
            <a:r>
              <a:rPr lang="en-US" sz="1100"/>
              <a:t> K., Hayward M., Fernyhough C., Calkins M.E., </a:t>
            </a:r>
            <a:r>
              <a:rPr lang="en-US" sz="1100" err="1"/>
              <a:t>Debbané</a:t>
            </a:r>
            <a:r>
              <a:rPr lang="en-US" sz="1100"/>
              <a:t> M., </a:t>
            </a:r>
            <a:r>
              <a:rPr lang="en-US" sz="1100" err="1"/>
              <a:t>Jardri</a:t>
            </a:r>
            <a:r>
              <a:rPr lang="en-US" sz="1100"/>
              <a:t> R., Kelleher I., </a:t>
            </a:r>
            <a:r>
              <a:rPr lang="en-US" sz="1100" err="1"/>
              <a:t>Raballo</a:t>
            </a:r>
            <a:r>
              <a:rPr lang="en-US" sz="1100"/>
              <a:t> A., </a:t>
            </a:r>
            <a:r>
              <a:rPr lang="en-US" sz="1100" err="1"/>
              <a:t>Rammou</a:t>
            </a:r>
            <a:r>
              <a:rPr lang="en-US" sz="1100"/>
              <a:t> A., Scott J.G. &amp; Shinn A.K. (2019). Hallucinations in children and adolescents: an updated review and practical recommendations for clinicians. Schizophrenia bulletin. Feb 1;45 (Supplement_1): S5-23.  </a:t>
            </a:r>
            <a:r>
              <a:rPr lang="en-US" sz="1100" u="sng">
                <a:hlinkClick r:id="rId2"/>
              </a:rPr>
              <a:t>https://pubmed.ncbi.nlm.nih.gov/30715540/</a:t>
            </a:r>
            <a:r>
              <a:rPr lang="en-US" sz="1100"/>
              <a:t> </a:t>
            </a:r>
          </a:p>
          <a:p>
            <a:pPr>
              <a:spcBef>
                <a:spcPts val="0"/>
              </a:spcBef>
            </a:pPr>
            <a:r>
              <a:rPr lang="en-US" sz="1100"/>
              <a:t>McDonald A., </a:t>
            </a:r>
            <a:r>
              <a:rPr lang="en-US" sz="1100" err="1"/>
              <a:t>Kurdyak</a:t>
            </a:r>
            <a:r>
              <a:rPr lang="en-US" sz="1100"/>
              <a:t> P., Rehm J. </a:t>
            </a:r>
            <a:r>
              <a:rPr lang="en-US" sz="1100" err="1"/>
              <a:t>Roerecke</a:t>
            </a:r>
            <a:r>
              <a:rPr lang="en-US" sz="1100"/>
              <a:t> M. &amp; Bondy S.J. (2024). </a:t>
            </a:r>
            <a:r>
              <a:rPr lang="en-US" sz="1100" i="1"/>
              <a:t>Psychological Medicine</a:t>
            </a:r>
            <a:r>
              <a:rPr lang="en-US" sz="1100"/>
              <a:t>. Aug:54(11)2926-2936 DOI: </a:t>
            </a:r>
            <a:r>
              <a:rPr lang="en-US" sz="1100" u="sng">
                <a:hlinkClick r:id="rId3"/>
              </a:rPr>
              <a:t>10.1017/S0033291724000990</a:t>
            </a:r>
            <a:endParaRPr lang="en-US" sz="1100"/>
          </a:p>
          <a:p>
            <a:pPr>
              <a:spcBef>
                <a:spcPts val="0"/>
              </a:spcBef>
            </a:pPr>
            <a:r>
              <a:rPr lang="en-US" sz="1100"/>
              <a:t>McFarlane W. (2016): Family Interventions for Schizophrenia and the Psychoses: A Review. </a:t>
            </a:r>
            <a:r>
              <a:rPr lang="en-US" sz="1100" i="1"/>
              <a:t>Family Process</a:t>
            </a:r>
            <a:r>
              <a:rPr lang="en-US" sz="1100"/>
              <a:t>. 55 (3) 460-482. </a:t>
            </a:r>
            <a:r>
              <a:rPr lang="en-US" sz="1100" u="sng">
                <a:hlinkClick r:id="rId4"/>
              </a:rPr>
              <a:t>https://doi.org/10.1111/famp.12235</a:t>
            </a:r>
            <a:r>
              <a:rPr lang="en-US" sz="1100" b="1"/>
              <a:t>):</a:t>
            </a:r>
            <a:r>
              <a:rPr lang="en-US" sz="1100"/>
              <a:t>​ </a:t>
            </a:r>
          </a:p>
          <a:p>
            <a:pPr>
              <a:spcBef>
                <a:spcPts val="0"/>
              </a:spcBef>
            </a:pPr>
            <a:r>
              <a:rPr lang="en-US" sz="1100"/>
              <a:t>McGrath JJ, Saha S, Al-</a:t>
            </a:r>
            <a:r>
              <a:rPr lang="en-US" sz="1100" err="1"/>
              <a:t>Hamzawi</a:t>
            </a:r>
            <a:r>
              <a:rPr lang="en-US" sz="1100"/>
              <a:t> A, et al. Psychotic Experiences in the General Population: A Cross-National Analysis Based on 31 261 Respondents From 18 Countries. JAMA Psychiatry. 2015;72(7):697–705. doi:10.1001/jamapsychiatry.2015.0575 </a:t>
            </a:r>
          </a:p>
          <a:p>
            <a:pPr>
              <a:spcBef>
                <a:spcPts val="0"/>
              </a:spcBef>
            </a:pPr>
            <a:r>
              <a:rPr lang="en-US" sz="1100"/>
              <a:t>Mental Health America. (n.d.).  HIPPA: What Are a Caregiver’s Rights? </a:t>
            </a:r>
            <a:r>
              <a:rPr lang="en-US" sz="1100" u="sng">
                <a:hlinkClick r:id="rId5"/>
              </a:rPr>
              <a:t>https://mhanational.org/resources/hipaa-what-are-a-caregivers-rights/</a:t>
            </a:r>
            <a:r>
              <a:rPr lang="en-US" sz="1100"/>
              <a:t> </a:t>
            </a:r>
          </a:p>
          <a:p>
            <a:pPr>
              <a:spcBef>
                <a:spcPts val="0"/>
              </a:spcBef>
            </a:pPr>
            <a:r>
              <a:rPr lang="en-US" sz="1100"/>
              <a:t>Mirza A., Birtel M.D., Morrison A.P. &amp; Pyle M.  (2019). Cultural Differences in Psychosis: The Role of Causal Beliefs and Stigma in White British and South Asians. </a:t>
            </a:r>
            <a:r>
              <a:rPr lang="en-US" sz="1100" i="1"/>
              <a:t>Sage Journals. 50(3) </a:t>
            </a:r>
            <a:r>
              <a:rPr lang="en-US" sz="1100" u="sng">
                <a:hlinkClick r:id="rId6"/>
              </a:rPr>
              <a:t>https://doi.org/10.1177/0022022118820168</a:t>
            </a:r>
            <a:r>
              <a:rPr lang="en-US" sz="1100"/>
              <a:t>  </a:t>
            </a:r>
          </a:p>
          <a:p>
            <a:pPr fontAlgn="base">
              <a:spcBef>
                <a:spcPts val="0"/>
              </a:spcBef>
            </a:pPr>
            <a:r>
              <a:rPr lang="en-US" sz="1100"/>
              <a:t>Mulder S. &amp; Lines E. (2005).  </a:t>
            </a:r>
            <a:r>
              <a:rPr lang="en-US" sz="1100" u="sng"/>
              <a:t>A Sibling’s Guide to Psychosis: Information, Ideas and Resources</a:t>
            </a:r>
            <a:r>
              <a:rPr lang="en-US" sz="1100"/>
              <a:t>. Canadian Mental Health Association. </a:t>
            </a:r>
            <a:r>
              <a:rPr lang="en-US" sz="1100" u="sng">
                <a:hlinkClick r:id="rId7"/>
              </a:rPr>
              <a:t>https://ontario.cmha.ca/documents/a-siblings-guide-to-psychosis-information-ideas-and-resources/</a:t>
            </a:r>
            <a:r>
              <a:rPr lang="en-US" sz="1100" b="1"/>
              <a:t> </a:t>
            </a:r>
            <a:endParaRPr lang="en-US" sz="1100"/>
          </a:p>
          <a:p>
            <a:pPr>
              <a:spcBef>
                <a:spcPts val="0"/>
              </a:spcBef>
            </a:pPr>
            <a:r>
              <a:rPr lang="en-US" sz="1100"/>
              <a:t>Myran, D.T., Harrison L. D., </a:t>
            </a:r>
            <a:r>
              <a:rPr lang="en-US" sz="1100" err="1"/>
              <a:t>Pugaliese</a:t>
            </a:r>
            <a:r>
              <a:rPr lang="en-US" sz="1100"/>
              <a:t>, M., </a:t>
            </a:r>
            <a:r>
              <a:rPr lang="en-US" sz="1100" err="1"/>
              <a:t>Solmi</a:t>
            </a:r>
            <a:r>
              <a:rPr lang="en-US" sz="1100"/>
              <a:t>, M., Anderson, K.K., Fiedorowicz J.G., Perlman, C.M., Webber C., Finkelstein, Y., </a:t>
            </a:r>
            <a:r>
              <a:rPr lang="en-US" sz="1100" err="1"/>
              <a:t>Tanuseputro</a:t>
            </a:r>
            <a:r>
              <a:rPr lang="en-US" sz="1100"/>
              <a:t> P.  (2023). Transition to Schizophrenia Spectrum Disorder Following Emergency Department Visits Due to Substance Use With and Without Psychosis. </a:t>
            </a:r>
            <a:r>
              <a:rPr lang="en-US" sz="1100" i="1"/>
              <a:t>JAMAPsychiatry</a:t>
            </a:r>
            <a:r>
              <a:rPr lang="en-US" sz="1100"/>
              <a:t>;80(11):1169-1174. </a:t>
            </a:r>
            <a:r>
              <a:rPr lang="en-US" sz="1100" u="sng">
                <a:hlinkClick r:id="rId8"/>
              </a:rPr>
              <a:t>https://pubmed.ncbi.nlm.nih.gov/37755727/</a:t>
            </a:r>
            <a:r>
              <a:rPr lang="en-US" sz="1100"/>
              <a:t> </a:t>
            </a:r>
          </a:p>
          <a:p>
            <a:pPr>
              <a:spcBef>
                <a:spcPts val="0"/>
              </a:spcBef>
            </a:pPr>
            <a:r>
              <a:rPr lang="en-US" sz="1100"/>
              <a:t>Park, W. (2025, September 3). </a:t>
            </a:r>
            <a:r>
              <a:rPr lang="en-US" sz="1100" i="1"/>
              <a:t>The places where ‘hearing voices’ is seen as a good thing.</a:t>
            </a:r>
            <a:r>
              <a:rPr lang="en-US" sz="1100"/>
              <a:t>  BBC News. </a:t>
            </a:r>
            <a:r>
              <a:rPr lang="en-US" sz="1100" u="sng">
                <a:hlinkClick r:id="rId9"/>
              </a:rPr>
              <a:t>https://www.bbc.com/future/article/20250902-the-places-where-hearing-voices-is-seen-as-a-good-thing</a:t>
            </a:r>
            <a:r>
              <a:rPr lang="en-US" sz="1100"/>
              <a:t>​  </a:t>
            </a:r>
          </a:p>
          <a:p>
            <a:pPr>
              <a:spcBef>
                <a:spcPts val="0"/>
              </a:spcBef>
            </a:pPr>
            <a:r>
              <a:rPr lang="en-US" sz="1100"/>
              <a:t>Supporting Families by Psychoeducation in Psychotic Illness. (2026). </a:t>
            </a:r>
            <a:r>
              <a:rPr lang="en-US" sz="1100" i="1"/>
              <a:t>Hope for carers: family psychosis education program</a:t>
            </a:r>
            <a:r>
              <a:rPr lang="en-US" sz="1100"/>
              <a:t>. </a:t>
            </a:r>
            <a:r>
              <a:rPr lang="en-US" sz="1100" u="sng">
                <a:hlinkClick r:id="rId10"/>
              </a:rPr>
              <a:t>https://familypsychosis.com/</a:t>
            </a:r>
            <a:r>
              <a:rPr lang="en-US" sz="1100"/>
              <a:t>  ​</a:t>
            </a:r>
          </a:p>
          <a:p>
            <a:pPr>
              <a:spcBef>
                <a:spcPts val="0"/>
              </a:spcBef>
            </a:pPr>
            <a:r>
              <a:rPr lang="en-US" sz="1100"/>
              <a:t>Sleep Health Foundation. (2024). </a:t>
            </a:r>
            <a:r>
              <a:rPr lang="en-US" sz="1100" i="1"/>
              <a:t>Schizophrenia and sleep</a:t>
            </a:r>
            <a:r>
              <a:rPr lang="en-US" sz="1100"/>
              <a:t>. Jan12. </a:t>
            </a:r>
            <a:r>
              <a:rPr lang="en-US" sz="1100" u="sng">
                <a:hlinkClick r:id="rId11"/>
              </a:rPr>
              <a:t>https://www.sleephealthfoundation.org.au/sleep-topics/schizophrenia-and-sleep</a:t>
            </a:r>
            <a:r>
              <a:rPr lang="en-US" sz="1100"/>
              <a:t>  </a:t>
            </a:r>
          </a:p>
          <a:p>
            <a:pPr>
              <a:spcBef>
                <a:spcPts val="0"/>
              </a:spcBef>
            </a:pPr>
            <a:r>
              <a:rPr lang="en-US" sz="1100"/>
              <a:t>Simpson R. et al. (2018). </a:t>
            </a:r>
            <a:r>
              <a:rPr lang="en-US" sz="1100" i="1"/>
              <a:t>Young Adult Development Project.</a:t>
            </a:r>
            <a:r>
              <a:rPr lang="en-US" sz="1100"/>
              <a:t> Massachusetts Institute of Technology. </a:t>
            </a:r>
            <a:r>
              <a:rPr lang="en-US" sz="1100" u="sng">
                <a:hlinkClick r:id="rId12"/>
              </a:rPr>
              <a:t>https://hr.mit.edu/static/worklife/youngadult/changes_ya.html  </a:t>
            </a:r>
            <a:endParaRPr lang="en-US" sz="1100"/>
          </a:p>
          <a:p>
            <a:pPr>
              <a:spcBef>
                <a:spcPts val="0"/>
              </a:spcBef>
            </a:pPr>
            <a:r>
              <a:rPr lang="en-US" sz="1100"/>
              <a:t>Staines, L., Healy, C., Murphy, F., Byrne, J., Murphy, J., Kelleher, I., Cotter, D., &amp; Cannon, M. (2023). Incidence and Persistence of Psychotic Experiences in the General Population: Systematic Review and Meta-Analysis. Schizophrenia bulletin, 49(4), 1007–1021. https://doi.org/10.1093/schbul/sbad056 </a:t>
            </a:r>
            <a:r>
              <a:rPr lang="en-US" sz="1100" err="1"/>
              <a:t>Starzer</a:t>
            </a:r>
            <a:r>
              <a:rPr lang="en-US" sz="1100"/>
              <a:t> M., Nordentoft M. &amp; </a:t>
            </a:r>
            <a:r>
              <a:rPr lang="en-US" sz="1100" err="1"/>
              <a:t>Hjorthoj</a:t>
            </a:r>
            <a:r>
              <a:rPr lang="en-US" sz="1100"/>
              <a:t> C. (2017). Rates and Predictors of Conversion to Schizophrenia or Bipolar Disorder Following Substance-Induced Psychosis.  </a:t>
            </a:r>
            <a:r>
              <a:rPr lang="en-US" sz="1100" i="1"/>
              <a:t>American Journal of psychiatry</a:t>
            </a:r>
            <a:r>
              <a:rPr lang="en-US" sz="1100"/>
              <a:t>. 175(4): appi.ajp.2017.1 </a:t>
            </a:r>
            <a:r>
              <a:rPr lang="en-US" sz="1100" u="sng">
                <a:hlinkClick r:id="rId13"/>
              </a:rPr>
              <a:t>https://psychiatryonline.org/doi/10.1176/appi.ajp.2017.17020223</a:t>
            </a:r>
            <a:r>
              <a:rPr lang="en-US" sz="1100"/>
              <a:t> </a:t>
            </a:r>
          </a:p>
          <a:p>
            <a:pPr>
              <a:spcBef>
                <a:spcPts val="0"/>
              </a:spcBef>
            </a:pPr>
            <a:r>
              <a:rPr lang="en-US" sz="1100"/>
              <a:t>The LEAP Institute </a:t>
            </a:r>
            <a:r>
              <a:rPr lang="en-US" sz="1100" u="sng">
                <a:hlinkClick r:id="rId14"/>
              </a:rPr>
              <a:t>https://leapinstitute.org/</a:t>
            </a:r>
            <a:r>
              <a:rPr lang="en-US" sz="1100"/>
              <a:t> </a:t>
            </a:r>
          </a:p>
          <a:p>
            <a:pPr>
              <a:spcBef>
                <a:spcPts val="0"/>
              </a:spcBef>
            </a:pPr>
            <a:r>
              <a:rPr lang="en-US" sz="1100"/>
              <a:t>Turkington, D., Lebert L. &amp; Spencer H. Auditory hallucinations in schizophrenia: helping patents to develop effective coping strategies. </a:t>
            </a:r>
            <a:r>
              <a:rPr lang="en-US" sz="1100" i="1" err="1"/>
              <a:t>BJPsych</a:t>
            </a:r>
            <a:r>
              <a:rPr lang="en-US" sz="1100" i="1"/>
              <a:t> Advances</a:t>
            </a:r>
            <a:r>
              <a:rPr lang="en-US" sz="1100"/>
              <a:t> (2016), vol. 22, 391–396 </a:t>
            </a:r>
            <a:r>
              <a:rPr lang="en-US" sz="1100" err="1"/>
              <a:t>doi</a:t>
            </a:r>
            <a:r>
              <a:rPr lang="en-US" sz="1100"/>
              <a:t>: 10.1192/apt.bp.115.01521 </a:t>
            </a:r>
            <a:r>
              <a:rPr lang="en-US" sz="1100" u="sng">
                <a:hlinkClick r:id="rId15"/>
              </a:rPr>
              <a:t>https://www.cambridge.org/core/services/aop-cambridge-core/content/view/F35C4FD6D8702584A860FEB9978EA503/S2056467800002000a.pdf/auditory_hallucinations_in_schizophrenia_helping_patients_to_develop_effective_coping_strategies.pdf</a:t>
            </a:r>
            <a:r>
              <a:rPr lang="en-US" sz="1100"/>
              <a:t> </a:t>
            </a:r>
          </a:p>
          <a:p>
            <a:pPr>
              <a:spcBef>
                <a:spcPts val="0"/>
              </a:spcBef>
            </a:pPr>
            <a:r>
              <a:rPr lang="en-US" sz="1100"/>
              <a:t>Yale School of Medicine. (2024). Behind the Smoke: Unmasking the Link Between Cannabis and Schizophrenia. Aug. </a:t>
            </a:r>
            <a:r>
              <a:rPr lang="en-US" sz="1100" u="sng">
                <a:hlinkClick r:id="rId16"/>
              </a:rPr>
              <a:t>https://medicine.yale.edu/news-article/behind-the-smoke-unmasking-the-link-between-cannabis-and-schizophrenia/</a:t>
            </a:r>
            <a:endParaRPr lang="en-US" sz="1100" u="sng"/>
          </a:p>
          <a:p>
            <a:pPr>
              <a:spcBef>
                <a:spcPts val="0"/>
              </a:spcBef>
            </a:pPr>
            <a:r>
              <a:rPr lang="en-US" sz="1100">
                <a:solidFill>
                  <a:srgbClr val="000000"/>
                </a:solidFill>
              </a:rPr>
              <a:t>Yates K, Lång U, Cederlöf M, et al. Association of Psychotic Experiences With Subsequent Risk of Suicidal Ideation, Suicide Attempts, and Suicide Deaths: A Systematic Review and Meta-analysis of Longitudinal Population Studies. JAMA Psychiatry. 2019;76(2):180–189. doi:10.1001/jamapsychiatry.2018.3514 </a:t>
            </a:r>
          </a:p>
          <a:p>
            <a:pPr>
              <a:spcBef>
                <a:spcPts val="0"/>
              </a:spcBef>
            </a:pPr>
            <a:endParaRPr lang="en-US" sz="1100"/>
          </a:p>
        </p:txBody>
      </p:sp>
    </p:spTree>
    <p:extLst>
      <p:ext uri="{BB962C8B-B14F-4D97-AF65-F5344CB8AC3E}">
        <p14:creationId xmlns:p14="http://schemas.microsoft.com/office/powerpoint/2010/main" val="153624755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BC99A-96B3-2A0F-2AE2-BA81D69BF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0A51C-4AD1-2D45-A5EC-D0A258BF6FA4}"/>
              </a:ext>
            </a:extLst>
          </p:cNvPr>
          <p:cNvSpPr>
            <a:spLocks noGrp="1"/>
          </p:cNvSpPr>
          <p:nvPr>
            <p:ph type="title"/>
          </p:nvPr>
        </p:nvSpPr>
        <p:spPr/>
        <p:txBody>
          <a:bodyPr/>
          <a:lstStyle/>
          <a:p>
            <a:pPr algn="ctr"/>
            <a:r>
              <a:rPr lang="en-US"/>
              <a:t>References, cont’d</a:t>
            </a:r>
          </a:p>
        </p:txBody>
      </p:sp>
      <p:sp>
        <p:nvSpPr>
          <p:cNvPr id="3" name="Content Placeholder 2">
            <a:extLst>
              <a:ext uri="{FF2B5EF4-FFF2-40B4-BE49-F238E27FC236}">
                <a16:creationId xmlns:a16="http://schemas.microsoft.com/office/drawing/2014/main" id="{62774563-5660-A44C-F7D0-E374EDF8F67A}"/>
              </a:ext>
            </a:extLst>
          </p:cNvPr>
          <p:cNvSpPr>
            <a:spLocks noGrp="1"/>
          </p:cNvSpPr>
          <p:nvPr>
            <p:ph idx="1"/>
          </p:nvPr>
        </p:nvSpPr>
        <p:spPr>
          <a:xfrm>
            <a:off x="838200" y="1396134"/>
            <a:ext cx="10515600" cy="4351338"/>
          </a:xfrm>
        </p:spPr>
        <p:txBody>
          <a:bodyPr vert="horz" lIns="91440" tIns="45720" rIns="91440" bIns="45720" rtlCol="0" anchor="t">
            <a:noAutofit/>
          </a:bodyPr>
          <a:lstStyle/>
          <a:p>
            <a:pPr marL="0" indent="0">
              <a:spcBef>
                <a:spcPts val="0"/>
              </a:spcBef>
              <a:buNone/>
            </a:pPr>
            <a:r>
              <a:rPr lang="en-US" sz="1800" u="sng"/>
              <a:t>Ice Breaker sites:</a:t>
            </a:r>
            <a:endParaRPr lang="en-US" sz="1800"/>
          </a:p>
          <a:p>
            <a:pPr>
              <a:spcBef>
                <a:spcPts val="0"/>
              </a:spcBef>
            </a:pPr>
            <a:r>
              <a:rPr lang="en-US" sz="1800" u="sng">
                <a:hlinkClick r:id="rId2"/>
              </a:rPr>
              <a:t>https://www.sessionlab.com/blog/icebreaker-games/</a:t>
            </a:r>
            <a:r>
              <a:rPr lang="en-US" sz="1800"/>
              <a:t>​</a:t>
            </a:r>
          </a:p>
          <a:p>
            <a:pPr>
              <a:spcBef>
                <a:spcPts val="0"/>
              </a:spcBef>
            </a:pPr>
            <a:r>
              <a:rPr lang="en-US" sz="1800" u="sng">
                <a:hlinkClick r:id="rId3"/>
              </a:rPr>
              <a:t>https://weand.me/2024/09/03/no-prep-icebreakers-for-adults/</a:t>
            </a:r>
            <a:endParaRPr lang="en-US" sz="1800"/>
          </a:p>
          <a:p>
            <a:pPr marL="0" indent="0">
              <a:spcBef>
                <a:spcPts val="0"/>
              </a:spcBef>
              <a:buNone/>
            </a:pPr>
            <a:r>
              <a:rPr lang="en-US" sz="1800"/>
              <a:t> </a:t>
            </a:r>
          </a:p>
          <a:p>
            <a:pPr marL="0" indent="0">
              <a:spcBef>
                <a:spcPts val="0"/>
              </a:spcBef>
              <a:buNone/>
            </a:pPr>
            <a:r>
              <a:rPr lang="en-US" sz="1800" u="sng"/>
              <a:t>Video clips</a:t>
            </a:r>
            <a:endParaRPr lang="en-US" sz="1800"/>
          </a:p>
          <a:p>
            <a:pPr>
              <a:spcBef>
                <a:spcPts val="0"/>
              </a:spcBef>
            </a:pPr>
            <a:r>
              <a:rPr lang="en-US" sz="1800"/>
              <a:t>Cannabis &amp; Psychosis. (2020). Schizophrenia Society of Canada. </a:t>
            </a:r>
            <a:r>
              <a:rPr lang="en-US" sz="1800" u="sng">
                <a:hlinkClick r:id="rId4"/>
              </a:rPr>
              <a:t>https://www.youtube.com/watch?v=VD2AvIXVgOw</a:t>
            </a:r>
            <a:endParaRPr lang="en-US" sz="1800"/>
          </a:p>
          <a:p>
            <a:pPr>
              <a:spcBef>
                <a:spcPts val="0"/>
              </a:spcBef>
            </a:pPr>
            <a:r>
              <a:rPr lang="en-US" sz="1800"/>
              <a:t>EASA Program Video: Marion County Health Promotion &amp; Prevention. </a:t>
            </a:r>
            <a:r>
              <a:rPr lang="en-US" sz="1800" u="sng">
                <a:hlinkClick r:id="rId5"/>
              </a:rPr>
              <a:t>https://www.youtube.com/watch?v=lUT2SUuw3z4&amp;t=15s</a:t>
            </a:r>
            <a:r>
              <a:rPr lang="en-US" sz="1800"/>
              <a:t> </a:t>
            </a:r>
          </a:p>
          <a:p>
            <a:pPr>
              <a:spcBef>
                <a:spcPts val="0"/>
              </a:spcBef>
            </a:pPr>
            <a:r>
              <a:rPr lang="en-US" sz="1800"/>
              <a:t>Lady Gaga Diagnosed with Psychosis and Lost Touch with Reality. 2025. </a:t>
            </a:r>
            <a:r>
              <a:rPr lang="en-US" sz="1800" u="sng">
                <a:hlinkClick r:id="rId6"/>
              </a:rPr>
              <a:t>https://www.youtube.com/watch?v=PFuCSwbJ9D8</a:t>
            </a:r>
            <a:r>
              <a:rPr lang="en-US" sz="1800"/>
              <a:t> </a:t>
            </a:r>
          </a:p>
          <a:p>
            <a:pPr>
              <a:spcBef>
                <a:spcPts val="0"/>
              </a:spcBef>
            </a:pPr>
            <a:r>
              <a:rPr lang="en-US" sz="1800"/>
              <a:t>Leap Institute videos </a:t>
            </a:r>
            <a:r>
              <a:rPr lang="en-US" sz="1800" u="sng">
                <a:hlinkClick r:id="rId7"/>
              </a:rPr>
              <a:t>https://leapinstitute.org/free-leap-videos/</a:t>
            </a:r>
            <a:r>
              <a:rPr lang="en-US" sz="1800"/>
              <a:t> </a:t>
            </a:r>
          </a:p>
          <a:p>
            <a:pPr>
              <a:spcBef>
                <a:spcPts val="0"/>
              </a:spcBef>
            </a:pPr>
            <a:r>
              <a:rPr lang="en-US" sz="1800"/>
              <a:t>Pete Davidson (Short): Weed Gave Me Psychosis! </a:t>
            </a:r>
            <a:r>
              <a:rPr lang="en-US" sz="1800" u="sng">
                <a:hlinkClick r:id="rId8"/>
              </a:rPr>
              <a:t>https://www.youtube.com/shorts/QATThGamIwk</a:t>
            </a:r>
            <a:r>
              <a:rPr lang="en-US" sz="1800"/>
              <a:t> </a:t>
            </a:r>
            <a:endParaRPr lang="en-US" sz="1800">
              <a:solidFill>
                <a:srgbClr val="000000"/>
              </a:solidFill>
            </a:endParaRPr>
          </a:p>
        </p:txBody>
      </p:sp>
    </p:spTree>
    <p:extLst>
      <p:ext uri="{BB962C8B-B14F-4D97-AF65-F5344CB8AC3E}">
        <p14:creationId xmlns:p14="http://schemas.microsoft.com/office/powerpoint/2010/main" val="152479264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420BC3-E16D-D125-2A0C-7E6A15E8B3BB}"/>
              </a:ext>
            </a:extLst>
          </p:cNvPr>
          <p:cNvSpPr txBox="1"/>
          <p:nvPr/>
        </p:nvSpPr>
        <p:spPr>
          <a:xfrm>
            <a:off x="429764" y="1642575"/>
            <a:ext cx="5417575" cy="1477328"/>
          </a:xfrm>
          <a:prstGeom prst="rect">
            <a:avLst/>
          </a:prstGeom>
          <a:noFill/>
        </p:spPr>
        <p:txBody>
          <a:bodyPr wrap="square" lIns="91440" tIns="45720" rIns="91440" bIns="45720" rtlCol="0" anchor="t">
            <a:spAutoFit/>
          </a:bodyPr>
          <a:lstStyle/>
          <a:p>
            <a:r>
              <a:rPr lang="en-US"/>
              <a:t>Example 1: James’ parents have asked him to do the dishes three times today. James has stated he does not feel like doing them right now and will do them tomorrow. However, it is important to James’ mom that the dishes are done every day.</a:t>
            </a:r>
          </a:p>
        </p:txBody>
      </p:sp>
      <p:sp>
        <p:nvSpPr>
          <p:cNvPr id="3" name="TextBox 2">
            <a:extLst>
              <a:ext uri="{FF2B5EF4-FFF2-40B4-BE49-F238E27FC236}">
                <a16:creationId xmlns:a16="http://schemas.microsoft.com/office/drawing/2014/main" id="{83CB464F-80D8-6EB0-9472-8219900551FE}"/>
              </a:ext>
            </a:extLst>
          </p:cNvPr>
          <p:cNvSpPr txBox="1"/>
          <p:nvPr/>
        </p:nvSpPr>
        <p:spPr>
          <a:xfrm>
            <a:off x="6319284" y="1642575"/>
            <a:ext cx="5417575" cy="1477328"/>
          </a:xfrm>
          <a:prstGeom prst="rect">
            <a:avLst/>
          </a:prstGeom>
          <a:noFill/>
        </p:spPr>
        <p:txBody>
          <a:bodyPr wrap="square" rtlCol="0">
            <a:spAutoFit/>
          </a:bodyPr>
          <a:lstStyle/>
          <a:p>
            <a:r>
              <a:rPr lang="en-US"/>
              <a:t>Example 2: Selena’s dad is worried about her recent increase in isolation. He has tried to get her to come out of her room, but she is refusing and saying she just wants to be alone. He is concerned that this is a sign that her psychosis may be returning.</a:t>
            </a:r>
          </a:p>
        </p:txBody>
      </p:sp>
      <p:sp>
        <p:nvSpPr>
          <p:cNvPr id="4" name="TextBox 3">
            <a:extLst>
              <a:ext uri="{FF2B5EF4-FFF2-40B4-BE49-F238E27FC236}">
                <a16:creationId xmlns:a16="http://schemas.microsoft.com/office/drawing/2014/main" id="{F357F20E-6B35-0833-4EE3-ED7C83C3A49C}"/>
              </a:ext>
            </a:extLst>
          </p:cNvPr>
          <p:cNvSpPr txBox="1"/>
          <p:nvPr/>
        </p:nvSpPr>
        <p:spPr>
          <a:xfrm>
            <a:off x="429764" y="3955610"/>
            <a:ext cx="5417575" cy="1754326"/>
          </a:xfrm>
          <a:prstGeom prst="rect">
            <a:avLst/>
          </a:prstGeom>
          <a:noFill/>
        </p:spPr>
        <p:txBody>
          <a:bodyPr wrap="square" rtlCol="0">
            <a:spAutoFit/>
          </a:bodyPr>
          <a:lstStyle/>
          <a:p>
            <a:r>
              <a:rPr lang="en-US"/>
              <a:t>Example 3: Max and their sibling have begun fighting over who gets to control the TV. Max wants to play their video games, but his sister wants to watch her favorite show. These fights have started to get more intense and can sometimes end in shouting matches where their parents have to get involved.</a:t>
            </a:r>
          </a:p>
        </p:txBody>
      </p:sp>
      <p:sp>
        <p:nvSpPr>
          <p:cNvPr id="5" name="TextBox 4">
            <a:extLst>
              <a:ext uri="{FF2B5EF4-FFF2-40B4-BE49-F238E27FC236}">
                <a16:creationId xmlns:a16="http://schemas.microsoft.com/office/drawing/2014/main" id="{37A8EE91-1C31-86F2-70A4-235EFE55ECEB}"/>
              </a:ext>
            </a:extLst>
          </p:cNvPr>
          <p:cNvSpPr txBox="1"/>
          <p:nvPr/>
        </p:nvSpPr>
        <p:spPr>
          <a:xfrm>
            <a:off x="6319285" y="3955610"/>
            <a:ext cx="5417575" cy="2308324"/>
          </a:xfrm>
          <a:prstGeom prst="rect">
            <a:avLst/>
          </a:prstGeom>
          <a:noFill/>
        </p:spPr>
        <p:txBody>
          <a:bodyPr wrap="square" rtlCol="0">
            <a:spAutoFit/>
          </a:bodyPr>
          <a:lstStyle/>
          <a:p>
            <a:r>
              <a:rPr lang="en-US"/>
              <a:t>Example 4: Sophie’s grades have recently begun to drop. School is very important in her household, and she knows that she is expected to maintain an A/B average and has been getting stressed about doing well enough. Sophie’s mom is trying to be understanding that she is having a harder time but still thinks Sophie could spend more time with the material to improve her grades. </a:t>
            </a:r>
          </a:p>
        </p:txBody>
      </p:sp>
      <p:sp>
        <p:nvSpPr>
          <p:cNvPr id="10" name="TextBox 9">
            <a:extLst>
              <a:ext uri="{FF2B5EF4-FFF2-40B4-BE49-F238E27FC236}">
                <a16:creationId xmlns:a16="http://schemas.microsoft.com/office/drawing/2014/main" id="{BE19ACF1-4F77-9C95-1992-DE03FC046351}"/>
              </a:ext>
            </a:extLst>
          </p:cNvPr>
          <p:cNvSpPr txBox="1"/>
          <p:nvPr/>
        </p:nvSpPr>
        <p:spPr>
          <a:xfrm>
            <a:off x="2079520" y="342184"/>
            <a:ext cx="8032952" cy="523220"/>
          </a:xfrm>
          <a:prstGeom prst="rect">
            <a:avLst/>
          </a:prstGeom>
          <a:noFill/>
        </p:spPr>
        <p:txBody>
          <a:bodyPr wrap="square" rtlCol="0">
            <a:spAutoFit/>
          </a:bodyPr>
          <a:lstStyle/>
          <a:p>
            <a:pPr algn="ctr"/>
            <a:r>
              <a:rPr lang="en-US" sz="2800"/>
              <a:t>Family Guidelines Activity Example Scenarios</a:t>
            </a:r>
          </a:p>
        </p:txBody>
      </p:sp>
    </p:spTree>
    <p:extLst>
      <p:ext uri="{BB962C8B-B14F-4D97-AF65-F5344CB8AC3E}">
        <p14:creationId xmlns:p14="http://schemas.microsoft.com/office/powerpoint/2010/main" val="2999024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64A65-278D-57BC-4D01-339E38925AEC}"/>
              </a:ext>
            </a:extLst>
          </p:cNvPr>
          <p:cNvSpPr>
            <a:spLocks noGrp="1"/>
          </p:cNvSpPr>
          <p:nvPr>
            <p:ph type="title"/>
          </p:nvPr>
        </p:nvSpPr>
        <p:spPr/>
        <p:txBody>
          <a:bodyPr/>
          <a:lstStyle/>
          <a:p>
            <a:pPr algn="ctr"/>
            <a:r>
              <a:rPr lang="en-US"/>
              <a:t>Case Manager</a:t>
            </a:r>
          </a:p>
        </p:txBody>
      </p:sp>
      <p:sp>
        <p:nvSpPr>
          <p:cNvPr id="3" name="Content Placeholder 2">
            <a:extLst>
              <a:ext uri="{FF2B5EF4-FFF2-40B4-BE49-F238E27FC236}">
                <a16:creationId xmlns:a16="http://schemas.microsoft.com/office/drawing/2014/main" id="{EA9C4509-0CA5-78E8-F4A5-C26C08536BDC}"/>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1458196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372D6-9C5D-F960-5E2B-3754CA1A7228}"/>
              </a:ext>
            </a:extLst>
          </p:cNvPr>
          <p:cNvSpPr>
            <a:spLocks noGrp="1"/>
          </p:cNvSpPr>
          <p:nvPr>
            <p:ph type="title"/>
          </p:nvPr>
        </p:nvSpPr>
        <p:spPr/>
        <p:txBody>
          <a:bodyPr/>
          <a:lstStyle/>
          <a:p>
            <a:pPr algn="ctr"/>
            <a:r>
              <a:rPr lang="en-US"/>
              <a:t>Skills Trainer</a:t>
            </a:r>
          </a:p>
        </p:txBody>
      </p:sp>
      <p:sp>
        <p:nvSpPr>
          <p:cNvPr id="3" name="Content Placeholder 2">
            <a:extLst>
              <a:ext uri="{FF2B5EF4-FFF2-40B4-BE49-F238E27FC236}">
                <a16:creationId xmlns:a16="http://schemas.microsoft.com/office/drawing/2014/main" id="{85997A61-FCE3-52A4-B4CA-4D3ED306658B}"/>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939892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0381-4B2C-3ED4-E390-188A4AEF678D}"/>
              </a:ext>
            </a:extLst>
          </p:cNvPr>
          <p:cNvSpPr>
            <a:spLocks noGrp="1"/>
          </p:cNvSpPr>
          <p:nvPr>
            <p:ph type="title"/>
          </p:nvPr>
        </p:nvSpPr>
        <p:spPr/>
        <p:txBody>
          <a:bodyPr/>
          <a:lstStyle/>
          <a:p>
            <a:pPr algn="ctr"/>
            <a:r>
              <a:rPr lang="en-US"/>
              <a:t>Peer Support Specialist</a:t>
            </a:r>
          </a:p>
        </p:txBody>
      </p:sp>
      <p:sp>
        <p:nvSpPr>
          <p:cNvPr id="3" name="Content Placeholder 2">
            <a:extLst>
              <a:ext uri="{FF2B5EF4-FFF2-40B4-BE49-F238E27FC236}">
                <a16:creationId xmlns:a16="http://schemas.microsoft.com/office/drawing/2014/main" id="{A7A1015F-2DB1-BCB6-ECEE-F04A09B47520}"/>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63614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09A8-E7E3-3A3D-175D-35F13CBB6F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0E78D8-E509-01D2-CAE8-9331E16DC648}"/>
              </a:ext>
            </a:extLst>
          </p:cNvPr>
          <p:cNvSpPr>
            <a:spLocks noGrp="1"/>
          </p:cNvSpPr>
          <p:nvPr>
            <p:ph type="title"/>
          </p:nvPr>
        </p:nvSpPr>
        <p:spPr/>
        <p:txBody>
          <a:bodyPr/>
          <a:lstStyle/>
          <a:p>
            <a:pPr algn="ctr"/>
            <a:r>
              <a:rPr lang="en-US"/>
              <a:t>Supported Education Specialist</a:t>
            </a:r>
          </a:p>
        </p:txBody>
      </p:sp>
      <p:sp>
        <p:nvSpPr>
          <p:cNvPr id="3" name="Content Placeholder 2">
            <a:extLst>
              <a:ext uri="{FF2B5EF4-FFF2-40B4-BE49-F238E27FC236}">
                <a16:creationId xmlns:a16="http://schemas.microsoft.com/office/drawing/2014/main" id="{9349247B-2177-4A98-B25A-2A433ACB737F}"/>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189113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D7B73-3021-997E-63D7-8BA92EC1C87C}"/>
              </a:ext>
            </a:extLst>
          </p:cNvPr>
          <p:cNvSpPr>
            <a:spLocks noGrp="1"/>
          </p:cNvSpPr>
          <p:nvPr>
            <p:ph type="title"/>
          </p:nvPr>
        </p:nvSpPr>
        <p:spPr/>
        <p:txBody>
          <a:bodyPr/>
          <a:lstStyle/>
          <a:p>
            <a:r>
              <a:rPr lang="en-US"/>
              <a:t>A NOTE FOR FACILITATORS - preparation</a:t>
            </a:r>
          </a:p>
        </p:txBody>
      </p:sp>
      <p:sp>
        <p:nvSpPr>
          <p:cNvPr id="3" name="Content Placeholder 2">
            <a:extLst>
              <a:ext uri="{FF2B5EF4-FFF2-40B4-BE49-F238E27FC236}">
                <a16:creationId xmlns:a16="http://schemas.microsoft.com/office/drawing/2014/main" id="{4B8E5412-0C1E-6B0E-1FE8-4313E9D2BC41}"/>
              </a:ext>
            </a:extLst>
          </p:cNvPr>
          <p:cNvSpPr>
            <a:spLocks noGrp="1"/>
          </p:cNvSpPr>
          <p:nvPr>
            <p:ph idx="1"/>
          </p:nvPr>
        </p:nvSpPr>
        <p:spPr>
          <a:xfrm>
            <a:off x="838200" y="1825625"/>
            <a:ext cx="10515600" cy="4667250"/>
          </a:xfrm>
        </p:spPr>
        <p:txBody>
          <a:bodyPr vert="horz" lIns="91440" tIns="45720" rIns="91440" bIns="45720" rtlCol="0" anchor="t">
            <a:normAutofit fontScale="62500" lnSpcReduction="20000"/>
          </a:bodyPr>
          <a:lstStyle/>
          <a:p>
            <a:r>
              <a:rPr lang="en-US"/>
              <a:t>This is a template of a presentation that is not to be used as is.  It is an example of how an early psychosis intervention team could structure their Workshop with participants, family members and supports.  Please customize this PowerPoint with your program name and information as well as adding the EASA statewide logo and website if you are with an EASA program.</a:t>
            </a:r>
          </a:p>
          <a:p>
            <a:pPr lvl="1"/>
            <a:r>
              <a:rPr lang="en-US"/>
              <a:t>To do this easily press </a:t>
            </a:r>
            <a:r>
              <a:rPr lang="en-US" err="1"/>
              <a:t>Ctrl+F</a:t>
            </a:r>
            <a:r>
              <a:rPr lang="en-US"/>
              <a:t>, type EASA in the search box, choose the “find and replace option” and type your program name in. Be sure to go through and review that everything changed correctly but this will make the process much easier for you!</a:t>
            </a:r>
          </a:p>
          <a:p>
            <a:r>
              <a:rPr lang="en-US"/>
              <a:t>Refer to the 'Core Content Areas’ in the EASA Practice Guidelines &amp; Fidelity Assessment Tool (2026) and then edit and customize this example to meet your specific audience needs. This presentation is intended </a:t>
            </a:r>
            <a:r>
              <a:rPr lang="en-US" b="1"/>
              <a:t>as a template</a:t>
            </a:r>
            <a:r>
              <a:rPr lang="en-US"/>
              <a:t> for you to build upon and tailor for your specific program's educational workshop.</a:t>
            </a:r>
          </a:p>
          <a:p>
            <a:r>
              <a:rPr lang="en-US"/>
              <a:t>Throughout the slides you will find some with notes for presenters that are bold and italicized. Ensure you review those and edit as directed. You will also see some comments in the “Presenter Notes” section at the bottom of your screen that will provide direction for that section or slide.</a:t>
            </a:r>
          </a:p>
          <a:p>
            <a:r>
              <a:rPr lang="en-US"/>
              <a:t>Identify the format and agenda your team will use to share this information</a:t>
            </a:r>
          </a:p>
          <a:p>
            <a:r>
              <a:rPr lang="en-US"/>
              <a:t>Provide printed presentation with space for families to take notes. The printed slides may also be used as a psychoeducation “manual” to review section-by-section with single families who are unable to attend the group workshop</a:t>
            </a:r>
          </a:p>
          <a:p>
            <a:r>
              <a:rPr lang="en-US"/>
              <a:t>All team members should have an active role in sharing information throughout the workshop</a:t>
            </a:r>
          </a:p>
          <a:p>
            <a:endParaRPr lang="en-US">
              <a:highlight>
                <a:srgbClr val="FFFF00"/>
              </a:highlight>
            </a:endParaRPr>
          </a:p>
        </p:txBody>
      </p:sp>
    </p:spTree>
    <p:extLst>
      <p:ext uri="{BB962C8B-B14F-4D97-AF65-F5344CB8AC3E}">
        <p14:creationId xmlns:p14="http://schemas.microsoft.com/office/powerpoint/2010/main" val="3481856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68085-9911-51D4-76D6-FEAD66A4D22B}"/>
              </a:ext>
            </a:extLst>
          </p:cNvPr>
          <p:cNvSpPr>
            <a:spLocks noGrp="1"/>
          </p:cNvSpPr>
          <p:nvPr>
            <p:ph type="title"/>
          </p:nvPr>
        </p:nvSpPr>
        <p:spPr/>
        <p:txBody>
          <a:bodyPr/>
          <a:lstStyle/>
          <a:p>
            <a:pPr algn="ctr"/>
            <a:r>
              <a:rPr lang="en-US"/>
              <a:t>Supported Employment Specialist</a:t>
            </a:r>
          </a:p>
        </p:txBody>
      </p:sp>
      <p:sp>
        <p:nvSpPr>
          <p:cNvPr id="3" name="Content Placeholder 2">
            <a:extLst>
              <a:ext uri="{FF2B5EF4-FFF2-40B4-BE49-F238E27FC236}">
                <a16:creationId xmlns:a16="http://schemas.microsoft.com/office/drawing/2014/main" id="{8B087A80-9FB2-7F5D-FC05-57D253B6953B}"/>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4184595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9B79-3FB6-BA72-01BB-62669BC8B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4593E-DA81-5940-671B-69B77CF001F3}"/>
              </a:ext>
            </a:extLst>
          </p:cNvPr>
          <p:cNvSpPr>
            <a:spLocks noGrp="1"/>
          </p:cNvSpPr>
          <p:nvPr>
            <p:ph type="title"/>
          </p:nvPr>
        </p:nvSpPr>
        <p:spPr/>
        <p:txBody>
          <a:bodyPr/>
          <a:lstStyle/>
          <a:p>
            <a:pPr algn="ctr"/>
            <a:r>
              <a:rPr lang="en-US"/>
              <a:t>Nurse</a:t>
            </a:r>
          </a:p>
        </p:txBody>
      </p:sp>
      <p:sp>
        <p:nvSpPr>
          <p:cNvPr id="3" name="Content Placeholder 2">
            <a:extLst>
              <a:ext uri="{FF2B5EF4-FFF2-40B4-BE49-F238E27FC236}">
                <a16:creationId xmlns:a16="http://schemas.microsoft.com/office/drawing/2014/main" id="{400E6094-E7D5-604D-264E-F2D19F3CFD24}"/>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3741898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4FD5D-575C-DA3B-8AFF-080801190D8E}"/>
              </a:ext>
            </a:extLst>
          </p:cNvPr>
          <p:cNvSpPr>
            <a:spLocks noGrp="1"/>
          </p:cNvSpPr>
          <p:nvPr>
            <p:ph type="title"/>
          </p:nvPr>
        </p:nvSpPr>
        <p:spPr/>
        <p:txBody>
          <a:bodyPr/>
          <a:lstStyle/>
          <a:p>
            <a:pPr algn="ctr"/>
            <a:r>
              <a:rPr lang="en-US"/>
              <a:t>Psychiatric Care Provider</a:t>
            </a:r>
          </a:p>
        </p:txBody>
      </p:sp>
      <p:sp>
        <p:nvSpPr>
          <p:cNvPr id="3" name="Content Placeholder 2">
            <a:extLst>
              <a:ext uri="{FF2B5EF4-FFF2-40B4-BE49-F238E27FC236}">
                <a16:creationId xmlns:a16="http://schemas.microsoft.com/office/drawing/2014/main" id="{C67EC858-6BB3-EFCC-1581-1FA4629F1D88}"/>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3568145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8A094-C952-4D85-A15F-602150EF3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E7962-FB57-E648-EF99-98AA053CD385}"/>
              </a:ext>
            </a:extLst>
          </p:cNvPr>
          <p:cNvSpPr>
            <a:spLocks noGrp="1"/>
          </p:cNvSpPr>
          <p:nvPr>
            <p:ph type="title"/>
          </p:nvPr>
        </p:nvSpPr>
        <p:spPr/>
        <p:txBody>
          <a:bodyPr/>
          <a:lstStyle/>
          <a:p>
            <a:pPr algn="ctr"/>
            <a:r>
              <a:rPr lang="en-US"/>
              <a:t>Occupational Therapist</a:t>
            </a:r>
          </a:p>
        </p:txBody>
      </p:sp>
      <p:sp>
        <p:nvSpPr>
          <p:cNvPr id="3" name="Content Placeholder 2">
            <a:extLst>
              <a:ext uri="{FF2B5EF4-FFF2-40B4-BE49-F238E27FC236}">
                <a16:creationId xmlns:a16="http://schemas.microsoft.com/office/drawing/2014/main" id="{623A0AB6-85FF-C691-D350-7399D330AFD3}"/>
              </a:ext>
            </a:extLst>
          </p:cNvPr>
          <p:cNvSpPr>
            <a:spLocks noGrp="1"/>
          </p:cNvSpPr>
          <p:nvPr>
            <p:ph idx="1"/>
          </p:nvPr>
        </p:nvSpPr>
        <p:spPr/>
        <p:txBody>
          <a:bodyPr/>
          <a:lstStyle/>
          <a:p>
            <a:r>
              <a:rPr lang="en-US"/>
              <a:t>Staff intro and role description</a:t>
            </a:r>
          </a:p>
          <a:p>
            <a:endParaRPr lang="en-US"/>
          </a:p>
        </p:txBody>
      </p:sp>
    </p:spTree>
    <p:extLst>
      <p:ext uri="{BB962C8B-B14F-4D97-AF65-F5344CB8AC3E}">
        <p14:creationId xmlns:p14="http://schemas.microsoft.com/office/powerpoint/2010/main" val="1325767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33C12-C8AE-C659-D3E1-6D987082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62A29-92F9-F80C-E32A-93C5FF2E22D6}"/>
              </a:ext>
            </a:extLst>
          </p:cNvPr>
          <p:cNvSpPr>
            <a:spLocks noGrp="1"/>
          </p:cNvSpPr>
          <p:nvPr>
            <p:ph type="title"/>
          </p:nvPr>
        </p:nvSpPr>
        <p:spPr>
          <a:xfrm>
            <a:off x="838200" y="365125"/>
            <a:ext cx="10515600" cy="701449"/>
          </a:xfrm>
        </p:spPr>
        <p:txBody>
          <a:bodyPr/>
          <a:lstStyle/>
          <a:p>
            <a:pPr algn="ctr"/>
            <a:r>
              <a:rPr lang="en-US"/>
              <a:t>What is Coordinated Specialty Care (CSC)?</a:t>
            </a:r>
          </a:p>
        </p:txBody>
      </p:sp>
      <p:sp>
        <p:nvSpPr>
          <p:cNvPr id="3" name="Content Placeholder 2">
            <a:extLst>
              <a:ext uri="{FF2B5EF4-FFF2-40B4-BE49-F238E27FC236}">
                <a16:creationId xmlns:a16="http://schemas.microsoft.com/office/drawing/2014/main" id="{9C0A8ACE-AFF1-F0E1-7D25-7C3EB10831BB}"/>
              </a:ext>
            </a:extLst>
          </p:cNvPr>
          <p:cNvSpPr>
            <a:spLocks noGrp="1"/>
          </p:cNvSpPr>
          <p:nvPr>
            <p:ph idx="1"/>
          </p:nvPr>
        </p:nvSpPr>
        <p:spPr>
          <a:xfrm>
            <a:off x="504372" y="1391105"/>
            <a:ext cx="11284856" cy="5114470"/>
          </a:xfrm>
        </p:spPr>
        <p:txBody>
          <a:bodyPr vert="horz" lIns="91440" tIns="45720" rIns="91440" bIns="45720" rtlCol="0" anchor="t">
            <a:normAutofit fontScale="77500" lnSpcReduction="20000"/>
          </a:bodyPr>
          <a:lstStyle/>
          <a:p>
            <a:pPr marL="0" indent="0" algn="ctr">
              <a:buNone/>
            </a:pPr>
            <a:r>
              <a:rPr lang="en-US" dirty="0"/>
              <a:t>Your team follows a model called “Coordinated Specialty Care for First Episode Psychosis (CSC-FEP)” that is used across the world to provide the best care possible to individuals experiencing psychosis.</a:t>
            </a:r>
          </a:p>
          <a:p>
            <a:pPr marL="0" indent="0" algn="ctr">
              <a:buNone/>
            </a:pPr>
            <a:r>
              <a:rPr lang="en-US" dirty="0"/>
              <a:t>“Coordinated Specialty Care is a multicomponent, evidence-based, early intervention service for individuals experiencing a first episode of psychosis (FEP) that can improve their quality of life and social and clinical outcomes.” -  Substance Abuse and Mental Health Services Administration (SAMHSA, 2023)</a:t>
            </a:r>
          </a:p>
          <a:p>
            <a:pPr marL="0" indent="0">
              <a:buNone/>
            </a:pPr>
            <a:r>
              <a:rPr lang="en-US" dirty="0"/>
              <a:t>This means that the team works closely together to collaborate and provide you and your family with supports across the different areas of your life. Your team has received special training in working with people in the early stages of experiencing psychosis. Early psychosis intervention teams follow a set of detailed guidelines based on research, best practices, and lived experience in order to provide the best possible care for participants and their family members/supports.</a:t>
            </a:r>
          </a:p>
          <a:p>
            <a:pPr marL="0" indent="0">
              <a:buNone/>
            </a:pPr>
            <a:r>
              <a:rPr lang="en-US" dirty="0"/>
              <a:t>The EASA Center for Excellence helps to support to early psychosis intervention teams throughout Oregon and in several other states.  The EASA Center for Excellence offers ongoing training, consultation and resources. Please visit </a:t>
            </a:r>
            <a:r>
              <a:rPr lang="en-US" dirty="0">
                <a:hlinkClick r:id="rId2"/>
              </a:rPr>
              <a:t>www.easacommunity.org</a:t>
            </a:r>
            <a:r>
              <a:rPr lang="en-US" dirty="0"/>
              <a:t> to read the current EASA Practice Guidelines &amp; Fidelity Tool (2026) and to access additional resources for team members, family members/supports, and participants.</a:t>
            </a:r>
          </a:p>
        </p:txBody>
      </p:sp>
    </p:spTree>
    <p:extLst>
      <p:ext uri="{BB962C8B-B14F-4D97-AF65-F5344CB8AC3E}">
        <p14:creationId xmlns:p14="http://schemas.microsoft.com/office/powerpoint/2010/main" val="3842050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65FA0-B584-9943-D176-61FC7AB03B43}"/>
              </a:ext>
            </a:extLst>
          </p:cNvPr>
          <p:cNvSpPr>
            <a:spLocks noGrp="1"/>
          </p:cNvSpPr>
          <p:nvPr>
            <p:ph type="title"/>
          </p:nvPr>
        </p:nvSpPr>
        <p:spPr/>
        <p:txBody>
          <a:bodyPr/>
          <a:lstStyle/>
          <a:p>
            <a:pPr algn="ctr"/>
            <a:r>
              <a:rPr lang="en-US"/>
              <a:t>How the Team Works Together</a:t>
            </a:r>
          </a:p>
        </p:txBody>
      </p:sp>
      <p:sp>
        <p:nvSpPr>
          <p:cNvPr id="3" name="Content Placeholder 2">
            <a:extLst>
              <a:ext uri="{FF2B5EF4-FFF2-40B4-BE49-F238E27FC236}">
                <a16:creationId xmlns:a16="http://schemas.microsoft.com/office/drawing/2014/main" id="{0FA14C0F-C438-87D9-D8CA-094217F35613}"/>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b="1"/>
              <a:t>PRESENTER NOTE: Edit this slide to accurately reflect your team’s practices</a:t>
            </a:r>
          </a:p>
          <a:p>
            <a:pPr marL="0" indent="0">
              <a:buNone/>
            </a:pPr>
            <a:r>
              <a:rPr lang="en-US"/>
              <a:t>Your team is constantly working together to support not only you and your family, but to support each other during their work with you. The team is in constant communication and will work together to make sure your services are tailored to exactly what you and your family need. Team members that you are not working with may still hear updates and offer ideas to the team members that you do work with, based on their different areas of expertise. Everything discussed within the team stays confidential and will only ever be used to improve the services you receive.</a:t>
            </a:r>
          </a:p>
          <a:p>
            <a:pPr marL="0" indent="0">
              <a:buNone/>
            </a:pPr>
            <a:r>
              <a:rPr lang="en-US"/>
              <a:t>Team members may do things like work together to help you achieve certain goals, coordinate appointments with each other to make scheduling easier for you, or share difficult stories with the other team members if you don’t want to tell it multiple times.</a:t>
            </a:r>
          </a:p>
        </p:txBody>
      </p:sp>
    </p:spTree>
    <p:extLst>
      <p:ext uri="{BB962C8B-B14F-4D97-AF65-F5344CB8AC3E}">
        <p14:creationId xmlns:p14="http://schemas.microsoft.com/office/powerpoint/2010/main" val="186297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DD565-DE82-C15C-7C56-119566837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6F977-3F96-BCCF-CB00-DA48BBD2D55F}"/>
              </a:ext>
            </a:extLst>
          </p:cNvPr>
          <p:cNvSpPr>
            <a:spLocks noGrp="1"/>
          </p:cNvSpPr>
          <p:nvPr>
            <p:ph type="ctrTitle"/>
          </p:nvPr>
        </p:nvSpPr>
        <p:spPr>
          <a:xfrm>
            <a:off x="1524000" y="2235200"/>
            <a:ext cx="9144000" cy="2387600"/>
          </a:xfrm>
        </p:spPr>
        <p:txBody>
          <a:bodyPr anchor="ctr"/>
          <a:lstStyle/>
          <a:p>
            <a:pPr algn="ctr"/>
            <a:r>
              <a:rPr lang="en-US"/>
              <a:t>Common Symptoms and Experiences</a:t>
            </a:r>
          </a:p>
        </p:txBody>
      </p:sp>
    </p:spTree>
    <p:extLst>
      <p:ext uri="{BB962C8B-B14F-4D97-AF65-F5344CB8AC3E}">
        <p14:creationId xmlns:p14="http://schemas.microsoft.com/office/powerpoint/2010/main" val="3950679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1">
          <a:extLst>
            <a:ext uri="{FF2B5EF4-FFF2-40B4-BE49-F238E27FC236}">
              <a16:creationId xmlns:a16="http://schemas.microsoft.com/office/drawing/2014/main" id="{8CDDC908-FF67-D174-2CD0-E80C0B29F844}"/>
            </a:ext>
          </a:extLst>
        </p:cNvPr>
        <p:cNvGrpSpPr/>
        <p:nvPr/>
      </p:nvGrpSpPr>
      <p:grpSpPr>
        <a:xfrm>
          <a:off x="0" y="0"/>
          <a:ext cx="0" cy="0"/>
          <a:chOff x="0" y="0"/>
          <a:chExt cx="0" cy="0"/>
        </a:xfrm>
      </p:grpSpPr>
      <p:sp>
        <p:nvSpPr>
          <p:cNvPr id="92" name="Google Shape;92;p1">
            <a:extLst>
              <a:ext uri="{FF2B5EF4-FFF2-40B4-BE49-F238E27FC236}">
                <a16:creationId xmlns:a16="http://schemas.microsoft.com/office/drawing/2014/main" id="{829C68F9-3923-63C8-E91E-481619CA8939}"/>
              </a:ext>
            </a:extLst>
          </p:cNvPr>
          <p:cNvSpPr txBox="1">
            <a:spLocks noGrp="1"/>
          </p:cNvSpPr>
          <p:nvPr>
            <p:ph type="title"/>
          </p:nvPr>
        </p:nvSpPr>
        <p:spPr>
          <a:xfrm>
            <a:off x="278674" y="420013"/>
            <a:ext cx="11634652" cy="12179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959"/>
              <a:buFont typeface="Calibri"/>
              <a:buNone/>
            </a:pPr>
            <a:r>
              <a:rPr lang="en-US" b="1">
                <a:solidFill>
                  <a:schemeClr val="accent5"/>
                </a:solidFill>
                <a:latin typeface="Aptos"/>
              </a:rPr>
              <a:t>   </a:t>
            </a:r>
            <a:endParaRPr sz="3600">
              <a:solidFill>
                <a:schemeClr val="accent5"/>
              </a:solidFill>
              <a:latin typeface="Aptos"/>
            </a:endParaRPr>
          </a:p>
        </p:txBody>
      </p:sp>
      <p:sp>
        <p:nvSpPr>
          <p:cNvPr id="10" name="TextBox 9">
            <a:extLst>
              <a:ext uri="{FF2B5EF4-FFF2-40B4-BE49-F238E27FC236}">
                <a16:creationId xmlns:a16="http://schemas.microsoft.com/office/drawing/2014/main" id="{24843AAB-7A0D-D4F1-FFC8-5ACE281D1F01}"/>
              </a:ext>
            </a:extLst>
          </p:cNvPr>
          <p:cNvSpPr txBox="1"/>
          <p:nvPr/>
        </p:nvSpPr>
        <p:spPr>
          <a:xfrm>
            <a:off x="717632" y="451328"/>
            <a:ext cx="10777612" cy="584775"/>
          </a:xfrm>
          <a:prstGeom prst="rect">
            <a:avLst/>
          </a:prstGeom>
          <a:noFill/>
        </p:spPr>
        <p:txBody>
          <a:bodyPr wrap="square" lIns="91440" tIns="45720" rIns="91440" bIns="45720" anchor="t">
            <a:spAutoFit/>
          </a:bodyPr>
          <a:lstStyle/>
          <a:p>
            <a:pPr algn="ctr">
              <a:defRPr/>
            </a:pPr>
            <a:r>
              <a:rPr lang="en-US" sz="3200">
                <a:latin typeface="+mj-lt"/>
                <a:ea typeface="Calibri"/>
                <a:cs typeface="Calibri"/>
              </a:rPr>
              <a:t>Most people do not seek help for Psychosis</a:t>
            </a:r>
          </a:p>
        </p:txBody>
      </p:sp>
      <p:sp>
        <p:nvSpPr>
          <p:cNvPr id="4" name="TextBox 3">
            <a:extLst>
              <a:ext uri="{FF2B5EF4-FFF2-40B4-BE49-F238E27FC236}">
                <a16:creationId xmlns:a16="http://schemas.microsoft.com/office/drawing/2014/main" id="{87352B2C-A577-AB11-3728-C7A3F26A3ECC}"/>
              </a:ext>
            </a:extLst>
          </p:cNvPr>
          <p:cNvSpPr txBox="1"/>
          <p:nvPr/>
        </p:nvSpPr>
        <p:spPr>
          <a:xfrm>
            <a:off x="717632" y="1445712"/>
            <a:ext cx="1077761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In one study of 232 individuals diagnosed with a first-episode of schizophrenia spectrum disorder, they first sought treatment for: </a:t>
            </a:r>
          </a:p>
          <a:p>
            <a:endParaRPr lang="en-US"/>
          </a:p>
          <a:p>
            <a:r>
              <a:rPr lang="en-US"/>
              <a:t>19% - Restlessness </a:t>
            </a:r>
          </a:p>
          <a:p>
            <a:r>
              <a:rPr lang="en-US"/>
              <a:t>19% - Depression </a:t>
            </a:r>
          </a:p>
          <a:p>
            <a:r>
              <a:rPr lang="en-US"/>
              <a:t>18% - Anxiety </a:t>
            </a:r>
          </a:p>
          <a:p>
            <a:r>
              <a:rPr lang="en-US"/>
              <a:t>16% - Trouble with thinking and concentration </a:t>
            </a:r>
          </a:p>
          <a:p>
            <a:r>
              <a:rPr lang="en-US"/>
              <a:t>15% - Worrying </a:t>
            </a:r>
          </a:p>
          <a:p>
            <a:r>
              <a:rPr lang="en-US"/>
              <a:t>13% - Lack of self-confidence </a:t>
            </a:r>
          </a:p>
          <a:p>
            <a:r>
              <a:rPr lang="en-US"/>
              <a:t>12% - Lack of energy, slowness </a:t>
            </a:r>
          </a:p>
          <a:p>
            <a:r>
              <a:rPr lang="en-US"/>
              <a:t>11% - Poor work performance </a:t>
            </a:r>
          </a:p>
          <a:p>
            <a:r>
              <a:rPr lang="en-US"/>
              <a:t>10% - Social withdrawal, distrust </a:t>
            </a:r>
          </a:p>
          <a:p>
            <a:r>
              <a:rPr lang="en-US"/>
              <a:t>10% - Social withdrawal, communication difficulty</a:t>
            </a:r>
          </a:p>
          <a:p>
            <a:pPr algn="ctr"/>
            <a:endParaRPr lang="en-US"/>
          </a:p>
        </p:txBody>
      </p:sp>
      <p:sp>
        <p:nvSpPr>
          <p:cNvPr id="6" name="TextBox 5">
            <a:extLst>
              <a:ext uri="{FF2B5EF4-FFF2-40B4-BE49-F238E27FC236}">
                <a16:creationId xmlns:a16="http://schemas.microsoft.com/office/drawing/2014/main" id="{EBFAB019-A7E9-5605-C7FD-C2A082DBA105}"/>
              </a:ext>
            </a:extLst>
          </p:cNvPr>
          <p:cNvSpPr txBox="1"/>
          <p:nvPr/>
        </p:nvSpPr>
        <p:spPr>
          <a:xfrm>
            <a:off x="584548" y="6090781"/>
            <a:ext cx="1063668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Hafner H, Maurer K, Loffler Early detection of schizophrenia: current evidence and future perspectives. World Psychiatry. 2006;5(3):130-8 </a:t>
            </a:r>
            <a:endParaRPr lang="en-US"/>
          </a:p>
        </p:txBody>
      </p:sp>
      <p:pic>
        <p:nvPicPr>
          <p:cNvPr id="3" name="Content Placeholder 6" descr="A chart of signs of alzheimer&amp;#39;s disease&#10;&#10;AI-generated content may be incorrect.">
            <a:extLst>
              <a:ext uri="{FF2B5EF4-FFF2-40B4-BE49-F238E27FC236}">
                <a16:creationId xmlns:a16="http://schemas.microsoft.com/office/drawing/2014/main" id="{7244F98F-6693-23B7-2F14-3932E5E02380}"/>
              </a:ext>
            </a:extLst>
          </p:cNvPr>
          <p:cNvPicPr>
            <a:picLocks noGrp="1" noChangeAspect="1"/>
          </p:cNvPicPr>
          <p:nvPr>
            <p:ph idx="1"/>
          </p:nvPr>
        </p:nvPicPr>
        <p:blipFill>
          <a:blip r:embed="rId3"/>
          <a:stretch>
            <a:fillRect/>
          </a:stretch>
        </p:blipFill>
        <p:spPr>
          <a:xfrm>
            <a:off x="5898417" y="2057724"/>
            <a:ext cx="5734988" cy="3798285"/>
          </a:xfrm>
          <a:prstGeom prst="rect">
            <a:avLst/>
          </a:prstGeom>
        </p:spPr>
      </p:pic>
    </p:spTree>
    <p:extLst>
      <p:ext uri="{BB962C8B-B14F-4D97-AF65-F5344CB8AC3E}">
        <p14:creationId xmlns:p14="http://schemas.microsoft.com/office/powerpoint/2010/main" val="1950895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95F05-AB3A-6778-9DCB-21CAC96406A0}"/>
              </a:ext>
            </a:extLst>
          </p:cNvPr>
          <p:cNvSpPr>
            <a:spLocks noGrp="1"/>
          </p:cNvSpPr>
          <p:nvPr>
            <p:ph type="title"/>
          </p:nvPr>
        </p:nvSpPr>
        <p:spPr/>
        <p:txBody>
          <a:bodyPr/>
          <a:lstStyle/>
          <a:p>
            <a:pPr algn="ctr"/>
            <a:r>
              <a:rPr lang="en-US"/>
              <a:t>Early Warning Signs of Psychosis</a:t>
            </a:r>
          </a:p>
        </p:txBody>
      </p:sp>
      <p:sp>
        <p:nvSpPr>
          <p:cNvPr id="3" name="Content Placeholder 2">
            <a:extLst>
              <a:ext uri="{FF2B5EF4-FFF2-40B4-BE49-F238E27FC236}">
                <a16:creationId xmlns:a16="http://schemas.microsoft.com/office/drawing/2014/main" id="{207E707B-5D6F-2F23-A97B-30656DA46DD4}"/>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a:t>Many times, psychosis does not suddenly appear overnight. It may be that you noticed changes that started small and then worsened over time. Sometimes, these early signs can be attributed to other things, like depression and anxiety. It is important to identify your own early warning signs to be able to be proactive in self-care to possibly prevent future episodes.</a:t>
            </a:r>
          </a:p>
          <a:p>
            <a:pPr marL="0" indent="0">
              <a:buNone/>
            </a:pPr>
            <a:r>
              <a:rPr lang="en-US"/>
              <a:t>Some examples of early warning signs:</a:t>
            </a:r>
          </a:p>
          <a:p>
            <a:r>
              <a:rPr lang="en-US"/>
              <a:t>Social withdrawal, difficulties in school or work, losing interest in hobbies or activities</a:t>
            </a:r>
          </a:p>
          <a:p>
            <a:r>
              <a:rPr lang="en-US"/>
              <a:t>Changes in sleep, hygiene, or eating</a:t>
            </a:r>
          </a:p>
          <a:p>
            <a:r>
              <a:rPr lang="en-US"/>
              <a:t>Confusion, difficulty with concentration, attention, or communicating</a:t>
            </a:r>
          </a:p>
          <a:p>
            <a:r>
              <a:rPr lang="en-US"/>
              <a:t>Changes in perceptions, such as seeing shadows or changes in color</a:t>
            </a:r>
          </a:p>
          <a:p>
            <a:endParaRPr lang="en-US"/>
          </a:p>
        </p:txBody>
      </p:sp>
    </p:spTree>
    <p:extLst>
      <p:ext uri="{BB962C8B-B14F-4D97-AF65-F5344CB8AC3E}">
        <p14:creationId xmlns:p14="http://schemas.microsoft.com/office/powerpoint/2010/main" val="3270422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E685C-8676-2EF9-D17D-5572F1CACD83}"/>
              </a:ext>
            </a:extLst>
          </p:cNvPr>
          <p:cNvSpPr>
            <a:spLocks noGrp="1"/>
          </p:cNvSpPr>
          <p:nvPr>
            <p:ph type="title"/>
          </p:nvPr>
        </p:nvSpPr>
        <p:spPr/>
        <p:txBody>
          <a:bodyPr/>
          <a:lstStyle/>
          <a:p>
            <a:pPr algn="ctr"/>
            <a:r>
              <a:rPr lang="en-US"/>
              <a:t>Clinical High-Risk for Psychosis</a:t>
            </a:r>
          </a:p>
        </p:txBody>
      </p:sp>
      <p:sp>
        <p:nvSpPr>
          <p:cNvPr id="3" name="Content Placeholder 2">
            <a:extLst>
              <a:ext uri="{FF2B5EF4-FFF2-40B4-BE49-F238E27FC236}">
                <a16:creationId xmlns:a16="http://schemas.microsoft.com/office/drawing/2014/main" id="{3833E9B1-25A4-283F-D4AC-E2DFFE21AD38}"/>
              </a:ext>
            </a:extLst>
          </p:cNvPr>
          <p:cNvSpPr>
            <a:spLocks noGrp="1"/>
          </p:cNvSpPr>
          <p:nvPr>
            <p:ph idx="1"/>
          </p:nvPr>
        </p:nvSpPr>
        <p:spPr/>
        <p:txBody>
          <a:bodyPr>
            <a:normAutofit fontScale="85000" lnSpcReduction="20000"/>
          </a:bodyPr>
          <a:lstStyle/>
          <a:p>
            <a:pPr marL="0" indent="0">
              <a:buNone/>
            </a:pPr>
            <a:r>
              <a:rPr lang="en-US"/>
              <a:t>Some individuals joining the EASA program might be experiencing psychosis-like experiences at a less intense level than others. This means that you might be having new and odd or bizarre changes to your thoughts, moods, or behaviors but are still generally going about your life as usual. These experiences may have become distressing, confusing, and have started to get in the way of life. The clinical term for these less intense experiences is “Clinical High-Risk for Psychosis” (</a:t>
            </a:r>
            <a:r>
              <a:rPr lang="en-US" err="1"/>
              <a:t>CHRp</a:t>
            </a:r>
            <a:r>
              <a:rPr lang="en-US"/>
              <a:t>). </a:t>
            </a:r>
          </a:p>
          <a:p>
            <a:pPr marL="0" indent="0">
              <a:buNone/>
            </a:pPr>
            <a:r>
              <a:rPr lang="en-US"/>
              <a:t>You may have completed a Structured Interview for Psychosis Risk Syndromes (called the SIPS) with the EASA screener. This interview helps your team to identify the experiences you are having, the severity, and appropriate diagnosis.</a:t>
            </a:r>
          </a:p>
          <a:p>
            <a:pPr marL="0" indent="0" algn="ctr">
              <a:buNone/>
            </a:pPr>
            <a:r>
              <a:rPr lang="en-US"/>
              <a:t>Individuals experiencing </a:t>
            </a:r>
            <a:r>
              <a:rPr lang="en-US" err="1"/>
              <a:t>CHRp</a:t>
            </a:r>
            <a:r>
              <a:rPr lang="en-US"/>
              <a:t> are </a:t>
            </a:r>
            <a:r>
              <a:rPr lang="en-US" i="1"/>
              <a:t>NOT</a:t>
            </a:r>
            <a:r>
              <a:rPr lang="en-US"/>
              <a:t> destined to develop further symptoms of psychosis. Instead, these experiences show the need to get support early in order to prevent things from getting harder or having more of an effect on your life and wellbeing.</a:t>
            </a:r>
          </a:p>
        </p:txBody>
      </p:sp>
    </p:spTree>
    <p:extLst>
      <p:ext uri="{BB962C8B-B14F-4D97-AF65-F5344CB8AC3E}">
        <p14:creationId xmlns:p14="http://schemas.microsoft.com/office/powerpoint/2010/main" val="3949843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35F46-4A02-CFA0-F147-9E11364690B7}"/>
              </a:ext>
            </a:extLst>
          </p:cNvPr>
          <p:cNvSpPr>
            <a:spLocks noGrp="1"/>
          </p:cNvSpPr>
          <p:nvPr>
            <p:ph type="title"/>
          </p:nvPr>
        </p:nvSpPr>
        <p:spPr/>
        <p:txBody>
          <a:bodyPr/>
          <a:lstStyle/>
          <a:p>
            <a:r>
              <a:rPr lang="en-US"/>
              <a:t>A NOTE FOR FACILITATORS - presentation </a:t>
            </a:r>
          </a:p>
        </p:txBody>
      </p:sp>
      <p:sp>
        <p:nvSpPr>
          <p:cNvPr id="3" name="Content Placeholder 2">
            <a:extLst>
              <a:ext uri="{FF2B5EF4-FFF2-40B4-BE49-F238E27FC236}">
                <a16:creationId xmlns:a16="http://schemas.microsoft.com/office/drawing/2014/main" id="{F544B955-6103-F296-6EAB-71FA15DF2780}"/>
              </a:ext>
            </a:extLst>
          </p:cNvPr>
          <p:cNvSpPr>
            <a:spLocks noGrp="1"/>
          </p:cNvSpPr>
          <p:nvPr>
            <p:ph idx="1"/>
          </p:nvPr>
        </p:nvSpPr>
        <p:spPr/>
        <p:txBody>
          <a:bodyPr vert="horz" lIns="91440" tIns="45720" rIns="91440" bIns="45720" rtlCol="0" anchor="t">
            <a:normAutofit lnSpcReduction="10000"/>
          </a:bodyPr>
          <a:lstStyle/>
          <a:p>
            <a:r>
              <a:rPr lang="en-US" sz="2400"/>
              <a:t>Ensure you offer breaks and opportunities for people to mingle and connect with each other</a:t>
            </a:r>
          </a:p>
          <a:p>
            <a:r>
              <a:rPr lang="en-US" sz="2400"/>
              <a:t>Include time for questions at the end of each section</a:t>
            </a:r>
          </a:p>
          <a:p>
            <a:r>
              <a:rPr lang="en-US" sz="2400"/>
              <a:t>Find a balance of information to not overwhelm people, and ensure this is a casual space to interact and learn. Ensure you are covering information on clinical high risk for psychosis, schizophrenia spectrum disorders, and bipolar disorder with psychosis in your presentation. You may also want to provide information about other diagnoses as relevant to your specific audience.</a:t>
            </a:r>
          </a:p>
          <a:p>
            <a:r>
              <a:rPr lang="en-US" sz="2400"/>
              <a:t>Encourage families to take notes of their questions about their own experiences (i.e., this time is for the group, not for just one person’s experience). Reflection and journal sheets are provided in the 360Learning Module.</a:t>
            </a:r>
          </a:p>
        </p:txBody>
      </p:sp>
    </p:spTree>
    <p:extLst>
      <p:ext uri="{BB962C8B-B14F-4D97-AF65-F5344CB8AC3E}">
        <p14:creationId xmlns:p14="http://schemas.microsoft.com/office/powerpoint/2010/main" val="606077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B7552-8976-5B3C-3949-F0D2559BBF22}"/>
              </a:ext>
            </a:extLst>
          </p:cNvPr>
          <p:cNvSpPr>
            <a:spLocks noGrp="1"/>
          </p:cNvSpPr>
          <p:nvPr>
            <p:ph type="title"/>
          </p:nvPr>
        </p:nvSpPr>
        <p:spPr/>
        <p:txBody>
          <a:bodyPr/>
          <a:lstStyle/>
          <a:p>
            <a:pPr algn="ctr"/>
            <a:r>
              <a:rPr lang="en-US"/>
              <a:t>What is 'Psychosis'?</a:t>
            </a:r>
          </a:p>
        </p:txBody>
      </p:sp>
      <p:sp>
        <p:nvSpPr>
          <p:cNvPr id="3" name="Content Placeholder 2">
            <a:extLst>
              <a:ext uri="{FF2B5EF4-FFF2-40B4-BE49-F238E27FC236}">
                <a16:creationId xmlns:a16="http://schemas.microsoft.com/office/drawing/2014/main" id="{A09F81AC-1812-3716-56B8-4BBA2C579F03}"/>
              </a:ext>
            </a:extLst>
          </p:cNvPr>
          <p:cNvSpPr>
            <a:spLocks noGrp="1"/>
          </p:cNvSpPr>
          <p:nvPr>
            <p:ph idx="1"/>
          </p:nvPr>
        </p:nvSpPr>
        <p:spPr/>
        <p:txBody>
          <a:bodyPr vert="horz" lIns="91440" tIns="45720" rIns="91440" bIns="45720" rtlCol="0" anchor="t">
            <a:normAutofit lnSpcReduction="10000"/>
          </a:bodyPr>
          <a:lstStyle/>
          <a:p>
            <a:r>
              <a:rPr lang="en-US" sz="2400">
                <a:solidFill>
                  <a:srgbClr val="001D35"/>
                </a:solidFill>
                <a:highlight>
                  <a:srgbClr val="FFFFFF"/>
                </a:highlight>
                <a:ea typeface="+mn-lt"/>
                <a:cs typeface="+mn-lt"/>
              </a:rPr>
              <a:t>Psychosis refers to the experience of perceptual and processing distortions that make it difficult for a person to distinguish between what is real and what is not real</a:t>
            </a:r>
          </a:p>
          <a:p>
            <a:r>
              <a:rPr lang="en-US" sz="2400" b="1">
                <a:solidFill>
                  <a:srgbClr val="001D35"/>
                </a:solidFill>
                <a:highlight>
                  <a:srgbClr val="FFFFFF"/>
                </a:highlight>
              </a:rPr>
              <a:t>Psychosis is a bundle of symptoms, not an illness.</a:t>
            </a:r>
            <a:r>
              <a:rPr lang="en-US" sz="2400">
                <a:solidFill>
                  <a:srgbClr val="001D35"/>
                </a:solidFill>
                <a:highlight>
                  <a:srgbClr val="FFFFFF"/>
                </a:highlight>
              </a:rPr>
              <a:t> Psychosis can be a symptom of multiple types of diagnoses and is something that many people experience in some level even if it is not severe enough for a diagnosis. For example, many people have had the experience of mis-seeing something like a street sign or trash can while driving at night. These psychotic experiences become a problem when they cause distress and get in the way of someone living their daily life.</a:t>
            </a:r>
          </a:p>
          <a:p>
            <a:r>
              <a:rPr lang="en-US" sz="2400">
                <a:solidFill>
                  <a:srgbClr val="001D35"/>
                </a:solidFill>
                <a:highlight>
                  <a:srgbClr val="FFFFFF"/>
                </a:highlight>
              </a:rPr>
              <a:t>Psychosis has a few types of symptoms: delusions and hallucinations may be the most obvious, but a person’s thinking and behavior are also greatly affected</a:t>
            </a:r>
          </a:p>
        </p:txBody>
      </p:sp>
    </p:spTree>
    <p:extLst>
      <p:ext uri="{BB962C8B-B14F-4D97-AF65-F5344CB8AC3E}">
        <p14:creationId xmlns:p14="http://schemas.microsoft.com/office/powerpoint/2010/main" val="3985531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51B15-E9B5-829B-F5FD-0F8A6B324653}"/>
              </a:ext>
            </a:extLst>
          </p:cNvPr>
          <p:cNvSpPr>
            <a:spLocks noGrp="1"/>
          </p:cNvSpPr>
          <p:nvPr>
            <p:ph type="title"/>
          </p:nvPr>
        </p:nvSpPr>
        <p:spPr>
          <a:xfrm>
            <a:off x="838200" y="148814"/>
            <a:ext cx="10515600" cy="1325563"/>
          </a:xfrm>
        </p:spPr>
        <p:txBody>
          <a:bodyPr>
            <a:normAutofit/>
          </a:bodyPr>
          <a:lstStyle/>
          <a:p>
            <a:pPr algn="ctr"/>
            <a:r>
              <a:rPr lang="en-US" sz="4000"/>
              <a:t>Everyone’s Experience of Psychosis is Different!</a:t>
            </a:r>
          </a:p>
        </p:txBody>
      </p:sp>
      <p:pic>
        <p:nvPicPr>
          <p:cNvPr id="5" name="Content Placeholder 4">
            <a:extLst>
              <a:ext uri="{FF2B5EF4-FFF2-40B4-BE49-F238E27FC236}">
                <a16:creationId xmlns:a16="http://schemas.microsoft.com/office/drawing/2014/main" id="{52B0FE2E-F135-0EE1-8099-2152D4632B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2060" y="1430909"/>
            <a:ext cx="9707880" cy="5061966"/>
          </a:xfrm>
        </p:spPr>
      </p:pic>
    </p:spTree>
    <p:extLst>
      <p:ext uri="{BB962C8B-B14F-4D97-AF65-F5344CB8AC3E}">
        <p14:creationId xmlns:p14="http://schemas.microsoft.com/office/powerpoint/2010/main" val="3093267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DEED99-E4E6-8652-06A0-7D45F7E1806B}"/>
              </a:ext>
            </a:extLst>
          </p:cNvPr>
          <p:cNvSpPr txBox="1"/>
          <p:nvPr/>
        </p:nvSpPr>
        <p:spPr>
          <a:xfrm>
            <a:off x="1847823" y="6489411"/>
            <a:ext cx="10344177" cy="307777"/>
          </a:xfrm>
          <a:prstGeom prst="rect">
            <a:avLst/>
          </a:prstGeom>
          <a:noFill/>
        </p:spPr>
        <p:txBody>
          <a:bodyPr wrap="square" rtlCol="0">
            <a:spAutoFit/>
          </a:bodyPr>
          <a:lstStyle/>
          <a:p>
            <a:r>
              <a:rPr lang="en-US" sz="1400"/>
              <a:t>Adapted with permission from the “Hope for Carers” Family Psychosis Education Program through the University of Alberta, 2026</a:t>
            </a:r>
          </a:p>
        </p:txBody>
      </p:sp>
      <p:pic>
        <p:nvPicPr>
          <p:cNvPr id="8" name="Picture 7">
            <a:extLst>
              <a:ext uri="{FF2B5EF4-FFF2-40B4-BE49-F238E27FC236}">
                <a16:creationId xmlns:a16="http://schemas.microsoft.com/office/drawing/2014/main" id="{F5C1F6D7-2B24-36E9-70D1-3BA6371CC5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8443" y="340822"/>
            <a:ext cx="8695113" cy="6176356"/>
          </a:xfrm>
          <a:prstGeom prst="rect">
            <a:avLst/>
          </a:prstGeom>
        </p:spPr>
      </p:pic>
    </p:spTree>
    <p:extLst>
      <p:ext uri="{BB962C8B-B14F-4D97-AF65-F5344CB8AC3E}">
        <p14:creationId xmlns:p14="http://schemas.microsoft.com/office/powerpoint/2010/main" val="4224460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CDE4-A57D-9074-FC82-FA39165DAA83}"/>
              </a:ext>
            </a:extLst>
          </p:cNvPr>
          <p:cNvSpPr>
            <a:spLocks noGrp="1"/>
          </p:cNvSpPr>
          <p:nvPr>
            <p:ph type="title"/>
          </p:nvPr>
        </p:nvSpPr>
        <p:spPr/>
        <p:txBody>
          <a:bodyPr/>
          <a:lstStyle/>
          <a:p>
            <a:pPr algn="ctr"/>
            <a:r>
              <a:rPr lang="en-US"/>
              <a:t>“Positive” and “Negative” Symptoms</a:t>
            </a:r>
          </a:p>
        </p:txBody>
      </p:sp>
      <p:sp>
        <p:nvSpPr>
          <p:cNvPr id="3" name="Content Placeholder 2">
            <a:extLst>
              <a:ext uri="{FF2B5EF4-FFF2-40B4-BE49-F238E27FC236}">
                <a16:creationId xmlns:a16="http://schemas.microsoft.com/office/drawing/2014/main" id="{F857E252-0E31-720A-ED51-3B95DDD9E018}"/>
              </a:ext>
            </a:extLst>
          </p:cNvPr>
          <p:cNvSpPr>
            <a:spLocks noGrp="1"/>
          </p:cNvSpPr>
          <p:nvPr>
            <p:ph idx="1"/>
          </p:nvPr>
        </p:nvSpPr>
        <p:spPr/>
        <p:txBody>
          <a:bodyPr vert="horz" lIns="91440" tIns="45720" rIns="91440" bIns="45720" rtlCol="0" anchor="t">
            <a:normAutofit/>
          </a:bodyPr>
          <a:lstStyle/>
          <a:p>
            <a:pPr marL="0" indent="0">
              <a:buNone/>
            </a:pPr>
            <a:r>
              <a:rPr lang="en-US"/>
              <a:t>When we talk about “positive” or “negative” symptoms, we are not stating that there are good and bad symptoms. Instead, we can think of it like a math equation.</a:t>
            </a:r>
          </a:p>
          <a:p>
            <a:r>
              <a:rPr lang="en-US"/>
              <a:t>Positive = experiences that are ADDED to a person’s usual behavior and thinking</a:t>
            </a:r>
          </a:p>
          <a:p>
            <a:r>
              <a:rPr lang="en-US"/>
              <a:t>Negative = experiences where certain abilities, emotions, and behaviors are TAKEN AWAY from a person’s usual behavior and thinking</a:t>
            </a:r>
          </a:p>
        </p:txBody>
      </p:sp>
    </p:spTree>
    <p:extLst>
      <p:ext uri="{BB962C8B-B14F-4D97-AF65-F5344CB8AC3E}">
        <p14:creationId xmlns:p14="http://schemas.microsoft.com/office/powerpoint/2010/main" val="2647494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73F18-46A4-70AC-B4D7-68F5CA057C17}"/>
              </a:ext>
            </a:extLst>
          </p:cNvPr>
          <p:cNvSpPr>
            <a:spLocks noGrp="1"/>
          </p:cNvSpPr>
          <p:nvPr>
            <p:ph type="title"/>
          </p:nvPr>
        </p:nvSpPr>
        <p:spPr/>
        <p:txBody>
          <a:bodyPr/>
          <a:lstStyle/>
          <a:p>
            <a:pPr algn="ctr"/>
            <a:r>
              <a:rPr lang="en-US"/>
              <a:t>Positive Symptoms</a:t>
            </a:r>
          </a:p>
        </p:txBody>
      </p:sp>
      <p:sp>
        <p:nvSpPr>
          <p:cNvPr id="3" name="Content Placeholder 2">
            <a:extLst>
              <a:ext uri="{FF2B5EF4-FFF2-40B4-BE49-F238E27FC236}">
                <a16:creationId xmlns:a16="http://schemas.microsoft.com/office/drawing/2014/main" id="{13B2D895-AC8D-7526-2D14-BB048931C795}"/>
              </a:ext>
            </a:extLst>
          </p:cNvPr>
          <p:cNvSpPr>
            <a:spLocks noGrp="1"/>
          </p:cNvSpPr>
          <p:nvPr>
            <p:ph idx="1"/>
          </p:nvPr>
        </p:nvSpPr>
        <p:spPr/>
        <p:txBody>
          <a:bodyPr/>
          <a:lstStyle/>
          <a:p>
            <a:pPr marL="0" indent="0" algn="ctr">
              <a:buNone/>
            </a:pPr>
            <a:r>
              <a:rPr lang="en-US"/>
              <a:t>The positive symptoms of psychosis, which are the primary symptoms that identify psychosis, are </a:t>
            </a:r>
            <a:r>
              <a:rPr lang="en-US" b="1"/>
              <a:t>Hallucinations</a:t>
            </a:r>
            <a:r>
              <a:rPr lang="en-US"/>
              <a:t> and </a:t>
            </a:r>
            <a:r>
              <a:rPr lang="en-US" b="1"/>
              <a:t>Delusions</a:t>
            </a:r>
            <a:r>
              <a:rPr lang="en-US"/>
              <a:t>. These two symptoms tend to be the most visible symptoms and can sometimes cause severe disruptions to one’s life.</a:t>
            </a:r>
            <a:endParaRPr lang="en-US" b="1"/>
          </a:p>
        </p:txBody>
      </p:sp>
    </p:spTree>
    <p:extLst>
      <p:ext uri="{BB962C8B-B14F-4D97-AF65-F5344CB8AC3E}">
        <p14:creationId xmlns:p14="http://schemas.microsoft.com/office/powerpoint/2010/main" val="3816886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C331A-5CEC-1747-A9A6-FEB468F38970}"/>
              </a:ext>
            </a:extLst>
          </p:cNvPr>
          <p:cNvSpPr>
            <a:spLocks noGrp="1"/>
          </p:cNvSpPr>
          <p:nvPr>
            <p:ph type="title"/>
          </p:nvPr>
        </p:nvSpPr>
        <p:spPr/>
        <p:txBody>
          <a:bodyPr/>
          <a:lstStyle/>
          <a:p>
            <a:pPr algn="ctr"/>
            <a:r>
              <a:rPr lang="en-US"/>
              <a:t>Hallucinations</a:t>
            </a:r>
          </a:p>
        </p:txBody>
      </p:sp>
      <p:sp>
        <p:nvSpPr>
          <p:cNvPr id="3" name="Content Placeholder 2">
            <a:extLst>
              <a:ext uri="{FF2B5EF4-FFF2-40B4-BE49-F238E27FC236}">
                <a16:creationId xmlns:a16="http://schemas.microsoft.com/office/drawing/2014/main" id="{730ED081-BD86-DD40-9716-EC7EB86A0967}"/>
              </a:ext>
            </a:extLst>
          </p:cNvPr>
          <p:cNvSpPr>
            <a:spLocks noGrp="1"/>
          </p:cNvSpPr>
          <p:nvPr>
            <p:ph idx="1"/>
          </p:nvPr>
        </p:nvSpPr>
        <p:spPr>
          <a:xfrm>
            <a:off x="838200" y="1600200"/>
            <a:ext cx="7037069" cy="4549914"/>
          </a:xfrm>
        </p:spPr>
        <p:txBody>
          <a:bodyPr>
            <a:normAutofit fontScale="70000" lnSpcReduction="20000"/>
          </a:bodyPr>
          <a:lstStyle/>
          <a:p>
            <a:r>
              <a:rPr lang="en-US" b="1"/>
              <a:t>Hallucinations: </a:t>
            </a:r>
            <a:r>
              <a:rPr lang="en-US"/>
              <a:t>“a sensory experience in which a person can see, hear, smell, taste, or feel something that is not there.”</a:t>
            </a:r>
            <a:r>
              <a:rPr lang="en-US" baseline="30000"/>
              <a:t>1</a:t>
            </a:r>
            <a:r>
              <a:rPr lang="en-US"/>
              <a:t> Hallucinations can affect any of the five senses, though most commonly will be experienced as visual or auditory</a:t>
            </a:r>
          </a:p>
          <a:p>
            <a:r>
              <a:rPr lang="en-US" b="1"/>
              <a:t>Visual: </a:t>
            </a:r>
            <a:r>
              <a:rPr lang="en-US"/>
              <a:t>an individual may see shadows, a change or distortion of shapes and colors around them, faces or entire people, or strange things that the individual does not recognize</a:t>
            </a:r>
          </a:p>
          <a:p>
            <a:r>
              <a:rPr lang="en-US" b="1"/>
              <a:t>Auditory:</a:t>
            </a:r>
          </a:p>
          <a:p>
            <a:pPr lvl="1"/>
            <a:r>
              <a:rPr lang="en-US" b="1"/>
              <a:t>AVH</a:t>
            </a:r>
            <a:r>
              <a:rPr lang="en-US"/>
              <a:t>: </a:t>
            </a:r>
            <a:r>
              <a:rPr lang="en-US" b="1"/>
              <a:t>A</a:t>
            </a:r>
            <a:r>
              <a:rPr lang="en-US"/>
              <a:t>uditory </a:t>
            </a:r>
            <a:r>
              <a:rPr lang="en-US" b="1"/>
              <a:t>V</a:t>
            </a:r>
            <a:r>
              <a:rPr lang="en-US"/>
              <a:t>erbal </a:t>
            </a:r>
            <a:r>
              <a:rPr lang="en-US" b="1"/>
              <a:t>H</a:t>
            </a:r>
            <a:r>
              <a:rPr lang="en-US"/>
              <a:t>allucinations are hallucinations of a voice or voices commenting on one’s daily life, or even giving commands to the individual</a:t>
            </a:r>
          </a:p>
          <a:p>
            <a:pPr lvl="1"/>
            <a:r>
              <a:rPr lang="en-US"/>
              <a:t>Nonverbal Auditory Hallucinations:</a:t>
            </a:r>
          </a:p>
          <a:p>
            <a:pPr lvl="2"/>
            <a:r>
              <a:rPr lang="en-US"/>
              <a:t>Buzzing</a:t>
            </a:r>
          </a:p>
          <a:p>
            <a:pPr lvl="2"/>
            <a:r>
              <a:rPr lang="en-US"/>
              <a:t>Clicking</a:t>
            </a:r>
          </a:p>
          <a:p>
            <a:pPr lvl="2"/>
            <a:r>
              <a:rPr lang="en-US"/>
              <a:t>Drilling</a:t>
            </a:r>
          </a:p>
          <a:p>
            <a:pPr lvl="2"/>
            <a:r>
              <a:rPr lang="en-US"/>
              <a:t>Knocking</a:t>
            </a:r>
          </a:p>
          <a:p>
            <a:pPr lvl="2"/>
            <a:r>
              <a:rPr lang="en-US"/>
              <a:t>Whooshing</a:t>
            </a:r>
          </a:p>
        </p:txBody>
      </p:sp>
      <p:sp>
        <p:nvSpPr>
          <p:cNvPr id="5" name="Rectangle 4">
            <a:extLst>
              <a:ext uri="{FF2B5EF4-FFF2-40B4-BE49-F238E27FC236}">
                <a16:creationId xmlns:a16="http://schemas.microsoft.com/office/drawing/2014/main" id="{ECA67469-600D-2E4F-993B-C76734CBB0C1}"/>
              </a:ext>
            </a:extLst>
          </p:cNvPr>
          <p:cNvSpPr/>
          <p:nvPr/>
        </p:nvSpPr>
        <p:spPr>
          <a:xfrm>
            <a:off x="1638300" y="6150114"/>
            <a:ext cx="9029700" cy="400110"/>
          </a:xfrm>
          <a:prstGeom prst="rect">
            <a:avLst/>
          </a:prstGeom>
        </p:spPr>
        <p:txBody>
          <a:bodyPr wrap="square">
            <a:spAutoFit/>
          </a:bodyPr>
          <a:lstStyle/>
          <a:p>
            <a:r>
              <a:rPr lang="en-US" sz="1000"/>
              <a:t>1 </a:t>
            </a:r>
            <a:r>
              <a:rPr lang="en-US" sz="1000" err="1"/>
              <a:t>Maijer</a:t>
            </a:r>
            <a:r>
              <a:rPr lang="en-US" sz="1000"/>
              <a:t> K, Hayward M, Fernyhough C, Calkins ME, </a:t>
            </a:r>
            <a:r>
              <a:rPr lang="en-US" sz="1000" err="1"/>
              <a:t>Debbané</a:t>
            </a:r>
            <a:r>
              <a:rPr lang="en-US" sz="1000"/>
              <a:t> M, </a:t>
            </a:r>
            <a:r>
              <a:rPr lang="en-US" sz="1000" err="1"/>
              <a:t>Jardri</a:t>
            </a:r>
            <a:r>
              <a:rPr lang="en-US" sz="1000"/>
              <a:t> R, Kelleher I, </a:t>
            </a:r>
            <a:r>
              <a:rPr lang="en-US" sz="1000" err="1"/>
              <a:t>Raballo</a:t>
            </a:r>
            <a:r>
              <a:rPr lang="en-US" sz="1000"/>
              <a:t> A, </a:t>
            </a:r>
            <a:r>
              <a:rPr lang="en-US" sz="1000" err="1"/>
              <a:t>Rammou</a:t>
            </a:r>
            <a:r>
              <a:rPr lang="en-US" sz="1000"/>
              <a:t> A, Scott JG, Shinn AK. Hallucinations in children and adolescents: an updated review and practical recommendations for clinicians. Schizophrenia bulletin. 2019 Feb 1;45(Supplement_1):S5-23.</a:t>
            </a:r>
          </a:p>
        </p:txBody>
      </p:sp>
      <p:pic>
        <p:nvPicPr>
          <p:cNvPr id="4" name="Picture 3">
            <a:extLst>
              <a:ext uri="{FF2B5EF4-FFF2-40B4-BE49-F238E27FC236}">
                <a16:creationId xmlns:a16="http://schemas.microsoft.com/office/drawing/2014/main" id="{FF1595FD-A8DB-9F41-91C1-10A6A327AECB}"/>
              </a:ext>
            </a:extLst>
          </p:cNvPr>
          <p:cNvPicPr>
            <a:picLocks noChangeAspect="1"/>
          </p:cNvPicPr>
          <p:nvPr/>
        </p:nvPicPr>
        <p:blipFill rotWithShape="1">
          <a:blip r:embed="rId2"/>
          <a:srcRect t="1548"/>
          <a:stretch/>
        </p:blipFill>
        <p:spPr>
          <a:xfrm>
            <a:off x="8293005" y="1911795"/>
            <a:ext cx="3060794" cy="3195204"/>
          </a:xfrm>
          <a:prstGeom prst="rect">
            <a:avLst/>
          </a:prstGeom>
        </p:spPr>
      </p:pic>
    </p:spTree>
    <p:extLst>
      <p:ext uri="{BB962C8B-B14F-4D97-AF65-F5344CB8AC3E}">
        <p14:creationId xmlns:p14="http://schemas.microsoft.com/office/powerpoint/2010/main" val="3970360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7"/>
            <a:ext cx="10515600" cy="1325563"/>
          </a:xfrm>
        </p:spPr>
        <p:txBody>
          <a:bodyPr/>
          <a:lstStyle/>
          <a:p>
            <a:pPr algn="ctr"/>
            <a:r>
              <a:rPr lang="en-US"/>
              <a:t>Delusions</a:t>
            </a:r>
          </a:p>
        </p:txBody>
      </p:sp>
      <p:sp>
        <p:nvSpPr>
          <p:cNvPr id="3" name="Content Placeholder 2"/>
          <p:cNvSpPr>
            <a:spLocks noGrp="1"/>
          </p:cNvSpPr>
          <p:nvPr>
            <p:ph idx="1"/>
          </p:nvPr>
        </p:nvSpPr>
        <p:spPr>
          <a:xfrm>
            <a:off x="838200" y="1600200"/>
            <a:ext cx="7265670" cy="4066504"/>
          </a:xfrm>
        </p:spPr>
        <p:txBody>
          <a:bodyPr>
            <a:normAutofit fontScale="92500" lnSpcReduction="10000"/>
          </a:bodyPr>
          <a:lstStyle/>
          <a:p>
            <a:pPr marL="0" indent="0">
              <a:buNone/>
            </a:pPr>
            <a:r>
              <a:rPr lang="en-US" sz="2000" b="1"/>
              <a:t>Delusions</a:t>
            </a:r>
            <a:r>
              <a:rPr lang="en-US" sz="2000"/>
              <a:t> are beliefs or ideas that one might hold as absolute truth that are not founded in reality. These delusions are often “intractable,” meaning that the person experiencing them can likely not be swayed or convinced that these beliefs are not true.</a:t>
            </a:r>
          </a:p>
          <a:p>
            <a:pPr marL="0" indent="0">
              <a:buNone/>
            </a:pPr>
            <a:r>
              <a:rPr lang="en-US" sz="2000"/>
              <a:t>Often </a:t>
            </a:r>
            <a:r>
              <a:rPr lang="en-US" sz="2000" b="1"/>
              <a:t>persecutory</a:t>
            </a:r>
            <a:r>
              <a:rPr lang="en-US" sz="2000"/>
              <a:t> in nature, this might involve an individual believing they are being spied on, followed, cheated on, or poisoned</a:t>
            </a:r>
          </a:p>
          <a:p>
            <a:pPr marL="0" indent="0">
              <a:buNone/>
            </a:pPr>
            <a:r>
              <a:rPr lang="en-US" sz="2000"/>
              <a:t>A </a:t>
            </a:r>
            <a:r>
              <a:rPr lang="en-US" sz="2000" b="1"/>
              <a:t>grandiose</a:t>
            </a:r>
            <a:r>
              <a:rPr lang="en-US" sz="2000"/>
              <a:t> delusion might involve the sense that one is special, a “chosen one” or that they can communicate directly with famous people, or that they can telepathically connect with others</a:t>
            </a:r>
          </a:p>
          <a:p>
            <a:pPr marL="0" indent="0">
              <a:buNone/>
            </a:pPr>
            <a:r>
              <a:rPr lang="en-US" sz="2000"/>
              <a:t>Other types of delusions may include, but are not limited to: </a:t>
            </a:r>
          </a:p>
          <a:p>
            <a:r>
              <a:rPr lang="en-US" sz="2000" b="1"/>
              <a:t>Somatic</a:t>
            </a:r>
            <a:r>
              <a:rPr lang="en-US" sz="2000"/>
              <a:t> – ideas that something may be wrong with one’s body</a:t>
            </a:r>
          </a:p>
          <a:p>
            <a:r>
              <a:rPr lang="en-US" sz="2000" b="1"/>
              <a:t>Delusions of reference </a:t>
            </a:r>
            <a:r>
              <a:rPr lang="en-US" sz="2000"/>
              <a:t>– believing that there are special messages being transmitted through music/tv/etc., or that one can read others’ minds or vice versa</a:t>
            </a:r>
          </a:p>
        </p:txBody>
      </p:sp>
      <p:pic>
        <p:nvPicPr>
          <p:cNvPr id="4" name="Picture 3">
            <a:extLst>
              <a:ext uri="{FF2B5EF4-FFF2-40B4-BE49-F238E27FC236}">
                <a16:creationId xmlns:a16="http://schemas.microsoft.com/office/drawing/2014/main" id="{FC64D549-CE9D-DE4A-A64F-DECCCF9CCA5D}"/>
              </a:ext>
            </a:extLst>
          </p:cNvPr>
          <p:cNvPicPr>
            <a:picLocks noChangeAspect="1"/>
          </p:cNvPicPr>
          <p:nvPr/>
        </p:nvPicPr>
        <p:blipFill>
          <a:blip r:embed="rId3"/>
          <a:stretch>
            <a:fillRect/>
          </a:stretch>
        </p:blipFill>
        <p:spPr>
          <a:xfrm>
            <a:off x="8855595" y="1600200"/>
            <a:ext cx="2498205" cy="3865418"/>
          </a:xfrm>
          <a:prstGeom prst="rect">
            <a:avLst/>
          </a:prstGeom>
        </p:spPr>
      </p:pic>
    </p:spTree>
    <p:extLst>
      <p:ext uri="{BB962C8B-B14F-4D97-AF65-F5344CB8AC3E}">
        <p14:creationId xmlns:p14="http://schemas.microsoft.com/office/powerpoint/2010/main" val="2987860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365A2-9B3E-4066-4E52-3BD855F0F829}"/>
              </a:ext>
            </a:extLst>
          </p:cNvPr>
          <p:cNvSpPr>
            <a:spLocks noGrp="1"/>
          </p:cNvSpPr>
          <p:nvPr>
            <p:ph type="title"/>
          </p:nvPr>
        </p:nvSpPr>
        <p:spPr/>
        <p:txBody>
          <a:bodyPr/>
          <a:lstStyle/>
          <a:p>
            <a:pPr algn="ctr"/>
            <a:r>
              <a:rPr lang="en-US"/>
              <a:t>Negative Symptoms</a:t>
            </a:r>
          </a:p>
        </p:txBody>
      </p:sp>
      <p:sp>
        <p:nvSpPr>
          <p:cNvPr id="3" name="Content Placeholder 2">
            <a:extLst>
              <a:ext uri="{FF2B5EF4-FFF2-40B4-BE49-F238E27FC236}">
                <a16:creationId xmlns:a16="http://schemas.microsoft.com/office/drawing/2014/main" id="{98B717B0-2F1B-7143-92A6-ABDB43766FFF}"/>
              </a:ext>
            </a:extLst>
          </p:cNvPr>
          <p:cNvSpPr>
            <a:spLocks noGrp="1"/>
          </p:cNvSpPr>
          <p:nvPr>
            <p:ph idx="1"/>
          </p:nvPr>
        </p:nvSpPr>
        <p:spPr>
          <a:xfrm>
            <a:off x="838200" y="1707641"/>
            <a:ext cx="10515600" cy="4667250"/>
          </a:xfrm>
        </p:spPr>
        <p:txBody>
          <a:bodyPr>
            <a:normAutofit fontScale="92500" lnSpcReduction="10000"/>
          </a:bodyPr>
          <a:lstStyle/>
          <a:p>
            <a:pPr marL="0" indent="0">
              <a:buNone/>
            </a:pPr>
            <a:r>
              <a:rPr lang="en-US" sz="2000"/>
              <a:t>Below are some common negative symptoms that someone may experience. This is not a complete list, and experiences can look different from person to person:</a:t>
            </a:r>
          </a:p>
          <a:p>
            <a:r>
              <a:rPr lang="en-US" sz="2000" b="1"/>
              <a:t>Alogia</a:t>
            </a:r>
            <a:r>
              <a:rPr lang="en-US" sz="2000"/>
              <a:t>: a difficulty or inability to find words or communicate through language</a:t>
            </a:r>
          </a:p>
          <a:p>
            <a:r>
              <a:rPr lang="en-US" sz="2000" b="1"/>
              <a:t>Amotivation</a:t>
            </a:r>
            <a:r>
              <a:rPr lang="en-US" sz="2000"/>
              <a:t>: a reduction or lack of ability to motivate oneself to start or complete tasks or work toward goals</a:t>
            </a:r>
          </a:p>
          <a:p>
            <a:r>
              <a:rPr lang="en-US" sz="2000" b="1"/>
              <a:t>Avolition</a:t>
            </a:r>
            <a:r>
              <a:rPr lang="en-US" sz="2000"/>
              <a:t>: a reduction or lack of will or interest in activities, school or work, responsibilities, etc.</a:t>
            </a:r>
          </a:p>
          <a:p>
            <a:r>
              <a:rPr lang="en-US" sz="2000" b="1"/>
              <a:t>Anosognosia</a:t>
            </a:r>
            <a:r>
              <a:rPr lang="en-US" sz="2000"/>
              <a:t>: inability to recognize that one’s experiences don’t align with external realities</a:t>
            </a:r>
          </a:p>
          <a:p>
            <a:r>
              <a:rPr lang="en-US" sz="2000" b="1"/>
              <a:t>Blunted or Inappropriate Affect</a:t>
            </a:r>
            <a:r>
              <a:rPr lang="en-US" sz="2000"/>
              <a:t>: a reduction or lack of showing emotion, or showing emotions that might not be aligned with external circumstances (e.g. laughing during a sad or frightening experience)</a:t>
            </a:r>
          </a:p>
          <a:p>
            <a:r>
              <a:rPr lang="en-US" sz="2000" b="1"/>
              <a:t>Reduced Executive Functioning</a:t>
            </a:r>
            <a:r>
              <a:rPr lang="en-US" sz="2000"/>
              <a:t>: difficulties with recognizing time, starting and completing tasks, maintaining a schedule, etc.</a:t>
            </a:r>
          </a:p>
          <a:p>
            <a:r>
              <a:rPr lang="en-US" sz="2000" b="1"/>
              <a:t>Impulse Control Difficulties</a:t>
            </a:r>
            <a:r>
              <a:rPr lang="en-US" sz="2000"/>
              <a:t>: problems with managing impulses that may arise</a:t>
            </a:r>
          </a:p>
          <a:p>
            <a:r>
              <a:rPr lang="en-US" sz="2000" b="1"/>
              <a:t>Asociality</a:t>
            </a:r>
            <a:r>
              <a:rPr lang="en-US" sz="2000"/>
              <a:t>: Difficulties with social cognition (thinking about what others are thinking and feeling), or withdrawing from social relationships</a:t>
            </a:r>
          </a:p>
        </p:txBody>
      </p:sp>
    </p:spTree>
    <p:extLst>
      <p:ext uri="{BB962C8B-B14F-4D97-AF65-F5344CB8AC3E}">
        <p14:creationId xmlns:p14="http://schemas.microsoft.com/office/powerpoint/2010/main" val="3938086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1B795-F57D-83E2-48C7-3A02D8358E2F}"/>
              </a:ext>
            </a:extLst>
          </p:cNvPr>
          <p:cNvSpPr>
            <a:spLocks noGrp="1"/>
          </p:cNvSpPr>
          <p:nvPr>
            <p:ph type="title"/>
          </p:nvPr>
        </p:nvSpPr>
        <p:spPr/>
        <p:txBody>
          <a:bodyPr/>
          <a:lstStyle/>
          <a:p>
            <a:pPr algn="ctr"/>
            <a:r>
              <a:rPr lang="en-US"/>
              <a:t>Negative Symptoms are not Behavioral</a:t>
            </a:r>
          </a:p>
        </p:txBody>
      </p:sp>
      <p:sp>
        <p:nvSpPr>
          <p:cNvPr id="3" name="Content Placeholder 2">
            <a:extLst>
              <a:ext uri="{FF2B5EF4-FFF2-40B4-BE49-F238E27FC236}">
                <a16:creationId xmlns:a16="http://schemas.microsoft.com/office/drawing/2014/main" id="{AF286057-7537-DBEF-0D0B-5B8EEFD0B092}"/>
              </a:ext>
            </a:extLst>
          </p:cNvPr>
          <p:cNvSpPr>
            <a:spLocks noGrp="1"/>
          </p:cNvSpPr>
          <p:nvPr>
            <p:ph idx="1"/>
          </p:nvPr>
        </p:nvSpPr>
        <p:spPr>
          <a:xfrm>
            <a:off x="838200" y="1722018"/>
            <a:ext cx="10515600" cy="2117107"/>
          </a:xfrm>
        </p:spPr>
        <p:txBody>
          <a:bodyPr>
            <a:normAutofit/>
          </a:bodyPr>
          <a:lstStyle/>
          <a:p>
            <a:pPr marL="0" indent="0" algn="ctr">
              <a:buNone/>
            </a:pPr>
            <a:r>
              <a:rPr lang="en-US" sz="2000"/>
              <a:t>Negative symptoms can often get labeled as something someone is choosing to do or not do when they aren't acting the way they used to.  Symptoms are related to changes in how the brain is functioning and not a choice. We encourage families and supports to remember this and offer grace to one another when things become hard.</a:t>
            </a:r>
          </a:p>
        </p:txBody>
      </p:sp>
      <p:graphicFrame>
        <p:nvGraphicFramePr>
          <p:cNvPr id="4" name="Table 3">
            <a:extLst>
              <a:ext uri="{FF2B5EF4-FFF2-40B4-BE49-F238E27FC236}">
                <a16:creationId xmlns:a16="http://schemas.microsoft.com/office/drawing/2014/main" id="{7236BFBB-56C4-E8EA-F91F-1A63DC09F388}"/>
              </a:ext>
            </a:extLst>
          </p:cNvPr>
          <p:cNvGraphicFramePr>
            <a:graphicFrameLocks noGrp="1"/>
          </p:cNvGraphicFramePr>
          <p:nvPr>
            <p:extLst>
              <p:ext uri="{D42A27DB-BD31-4B8C-83A1-F6EECF244321}">
                <p14:modId xmlns:p14="http://schemas.microsoft.com/office/powerpoint/2010/main" val="2769422597"/>
              </p:ext>
            </p:extLst>
          </p:nvPr>
        </p:nvGraphicFramePr>
        <p:xfrm>
          <a:off x="838200" y="3025222"/>
          <a:ext cx="10515600" cy="2974887"/>
        </p:xfrm>
        <a:graphic>
          <a:graphicData uri="http://schemas.openxmlformats.org/drawingml/2006/table">
            <a:tbl>
              <a:tblPr firstRow="1" bandRow="1">
                <a:tableStyleId>{5C22544A-7EE6-4342-B048-85BDC9FD1C3A}</a:tableStyleId>
              </a:tblPr>
              <a:tblGrid>
                <a:gridCol w="2170471">
                  <a:extLst>
                    <a:ext uri="{9D8B030D-6E8A-4147-A177-3AD203B41FA5}">
                      <a16:colId xmlns:a16="http://schemas.microsoft.com/office/drawing/2014/main" val="2549125280"/>
                    </a:ext>
                  </a:extLst>
                </a:gridCol>
                <a:gridCol w="8345129">
                  <a:extLst>
                    <a:ext uri="{9D8B030D-6E8A-4147-A177-3AD203B41FA5}">
                      <a16:colId xmlns:a16="http://schemas.microsoft.com/office/drawing/2014/main" val="2709661434"/>
                    </a:ext>
                  </a:extLst>
                </a:gridCol>
              </a:tblGrid>
              <a:tr h="703055">
                <a:tc>
                  <a:txBody>
                    <a:bodyPr/>
                    <a:lstStyle/>
                    <a:p>
                      <a:r>
                        <a:rPr lang="en-US"/>
                        <a:t>Symptom</a:t>
                      </a:r>
                    </a:p>
                  </a:txBody>
                  <a:tcPr/>
                </a:tc>
                <a:tc>
                  <a:txBody>
                    <a:bodyPr/>
                    <a:lstStyle/>
                    <a:p>
                      <a:r>
                        <a:rPr lang="en-US"/>
                        <a:t>Is </a:t>
                      </a:r>
                      <a:r>
                        <a:rPr lang="en-US" i="1"/>
                        <a:t>NOT</a:t>
                      </a:r>
                      <a:endParaRPr lang="en-US"/>
                    </a:p>
                  </a:txBody>
                  <a:tcPr/>
                </a:tc>
                <a:extLst>
                  <a:ext uri="{0D108BD9-81ED-4DB2-BD59-A6C34878D82A}">
                    <a16:rowId xmlns:a16="http://schemas.microsoft.com/office/drawing/2014/main" val="2767285834"/>
                  </a:ext>
                </a:extLst>
              </a:tr>
              <a:tr h="567958">
                <a:tc>
                  <a:txBody>
                    <a:bodyPr/>
                    <a:lstStyle/>
                    <a:p>
                      <a:r>
                        <a:rPr lang="en-US"/>
                        <a:t>Alogia</a:t>
                      </a:r>
                    </a:p>
                  </a:txBody>
                  <a:tcPr/>
                </a:tc>
                <a:tc>
                  <a:txBody>
                    <a:bodyPr/>
                    <a:lstStyle/>
                    <a:p>
                      <a:r>
                        <a:rPr lang="en-US"/>
                        <a:t>Refusing to communicate</a:t>
                      </a:r>
                    </a:p>
                  </a:txBody>
                  <a:tcPr/>
                </a:tc>
                <a:extLst>
                  <a:ext uri="{0D108BD9-81ED-4DB2-BD59-A6C34878D82A}">
                    <a16:rowId xmlns:a16="http://schemas.microsoft.com/office/drawing/2014/main" val="3565711007"/>
                  </a:ext>
                </a:extLst>
              </a:tr>
              <a:tr h="567958">
                <a:tc>
                  <a:txBody>
                    <a:bodyPr/>
                    <a:lstStyle/>
                    <a:p>
                      <a:r>
                        <a:rPr lang="en-US"/>
                        <a:t>Amotivation</a:t>
                      </a:r>
                    </a:p>
                  </a:txBody>
                  <a:tcPr/>
                </a:tc>
                <a:tc>
                  <a:txBody>
                    <a:bodyPr/>
                    <a:lstStyle/>
                    <a:p>
                      <a:r>
                        <a:rPr lang="en-US"/>
                        <a:t>Laziness</a:t>
                      </a:r>
                    </a:p>
                  </a:txBody>
                  <a:tcPr/>
                </a:tc>
                <a:extLst>
                  <a:ext uri="{0D108BD9-81ED-4DB2-BD59-A6C34878D82A}">
                    <a16:rowId xmlns:a16="http://schemas.microsoft.com/office/drawing/2014/main" val="2876653183"/>
                  </a:ext>
                </a:extLst>
              </a:tr>
              <a:tr h="567958">
                <a:tc>
                  <a:txBody>
                    <a:bodyPr/>
                    <a:lstStyle/>
                    <a:p>
                      <a:r>
                        <a:rPr lang="en-US"/>
                        <a:t>Anosognosia</a:t>
                      </a:r>
                    </a:p>
                  </a:txBody>
                  <a:tcPr/>
                </a:tc>
                <a:tc>
                  <a:txBody>
                    <a:bodyPr/>
                    <a:lstStyle/>
                    <a:p>
                      <a:r>
                        <a:rPr lang="en-US"/>
                        <a:t>Denying a problem or refusing to accept their illness</a:t>
                      </a:r>
                    </a:p>
                  </a:txBody>
                  <a:tcPr/>
                </a:tc>
                <a:extLst>
                  <a:ext uri="{0D108BD9-81ED-4DB2-BD59-A6C34878D82A}">
                    <a16:rowId xmlns:a16="http://schemas.microsoft.com/office/drawing/2014/main" val="1603924587"/>
                  </a:ext>
                </a:extLst>
              </a:tr>
              <a:tr h="567958">
                <a:tc>
                  <a:txBody>
                    <a:bodyPr/>
                    <a:lstStyle/>
                    <a:p>
                      <a:r>
                        <a:rPr lang="en-US"/>
                        <a:t>Changed Affect</a:t>
                      </a:r>
                    </a:p>
                  </a:txBody>
                  <a:tcPr/>
                </a:tc>
                <a:tc>
                  <a:txBody>
                    <a:bodyPr/>
                    <a:lstStyle/>
                    <a:p>
                      <a:r>
                        <a:rPr lang="en-US"/>
                        <a:t>Rudeness or choosing to be inconsiderate</a:t>
                      </a:r>
                    </a:p>
                  </a:txBody>
                  <a:tcPr/>
                </a:tc>
                <a:extLst>
                  <a:ext uri="{0D108BD9-81ED-4DB2-BD59-A6C34878D82A}">
                    <a16:rowId xmlns:a16="http://schemas.microsoft.com/office/drawing/2014/main" val="334661059"/>
                  </a:ext>
                </a:extLst>
              </a:tr>
            </a:tbl>
          </a:graphicData>
        </a:graphic>
      </p:graphicFrame>
      <p:sp>
        <p:nvSpPr>
          <p:cNvPr id="5" name="TextBox 4">
            <a:extLst>
              <a:ext uri="{FF2B5EF4-FFF2-40B4-BE49-F238E27FC236}">
                <a16:creationId xmlns:a16="http://schemas.microsoft.com/office/drawing/2014/main" id="{CC2F2C4A-0425-1D16-AF2A-90E718247110}"/>
              </a:ext>
            </a:extLst>
          </p:cNvPr>
          <p:cNvSpPr txBox="1"/>
          <p:nvPr/>
        </p:nvSpPr>
        <p:spPr>
          <a:xfrm>
            <a:off x="1847823" y="6489411"/>
            <a:ext cx="10344177" cy="307777"/>
          </a:xfrm>
          <a:prstGeom prst="rect">
            <a:avLst/>
          </a:prstGeom>
          <a:noFill/>
        </p:spPr>
        <p:txBody>
          <a:bodyPr wrap="square" rtlCol="0">
            <a:spAutoFit/>
          </a:bodyPr>
          <a:lstStyle/>
          <a:p>
            <a:r>
              <a:rPr lang="en-US" sz="1400"/>
              <a:t>Adapted with permission from the “Hope for Carers” Family Psychosis Education Program through the University of Alberta, 2026</a:t>
            </a:r>
          </a:p>
        </p:txBody>
      </p:sp>
    </p:spTree>
    <p:extLst>
      <p:ext uri="{BB962C8B-B14F-4D97-AF65-F5344CB8AC3E}">
        <p14:creationId xmlns:p14="http://schemas.microsoft.com/office/powerpoint/2010/main" val="4190064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9B57-49D8-E6FE-425B-CB201A0F589D}"/>
              </a:ext>
            </a:extLst>
          </p:cNvPr>
          <p:cNvSpPr>
            <a:spLocks noGrp="1"/>
          </p:cNvSpPr>
          <p:nvPr>
            <p:ph type="ctrTitle"/>
          </p:nvPr>
        </p:nvSpPr>
        <p:spPr>
          <a:xfrm>
            <a:off x="1524000" y="2235200"/>
            <a:ext cx="9144000" cy="2387600"/>
          </a:xfrm>
        </p:spPr>
        <p:txBody>
          <a:bodyPr anchor="ctr"/>
          <a:lstStyle/>
          <a:p>
            <a:r>
              <a:rPr lang="en-US"/>
              <a:t>Causes and Things that Effect Psychosis</a:t>
            </a:r>
          </a:p>
        </p:txBody>
      </p:sp>
    </p:spTree>
    <p:extLst>
      <p:ext uri="{BB962C8B-B14F-4D97-AF65-F5344CB8AC3E}">
        <p14:creationId xmlns:p14="http://schemas.microsoft.com/office/powerpoint/2010/main" val="784877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1263-055C-8E85-5787-3C0287FC16A2}"/>
              </a:ext>
            </a:extLst>
          </p:cNvPr>
          <p:cNvSpPr>
            <a:spLocks noGrp="1"/>
          </p:cNvSpPr>
          <p:nvPr>
            <p:ph type="title"/>
          </p:nvPr>
        </p:nvSpPr>
        <p:spPr/>
        <p:txBody>
          <a:bodyPr>
            <a:normAutofit fontScale="90000"/>
          </a:bodyPr>
          <a:lstStyle/>
          <a:p>
            <a:pPr algn="ctr"/>
            <a:r>
              <a:rPr lang="en-US"/>
              <a:t>Agenda</a:t>
            </a:r>
            <a:br>
              <a:rPr lang="en-US"/>
            </a:br>
            <a:r>
              <a:rPr lang="en-US" sz="2700" b="1" u="sng"/>
              <a:t>PRESENTERS: Add in break times, or separate into sections for multiple sessions</a:t>
            </a:r>
            <a:endParaRPr lang="en-US"/>
          </a:p>
        </p:txBody>
      </p:sp>
      <p:sp>
        <p:nvSpPr>
          <p:cNvPr id="3" name="Content Placeholder 2">
            <a:extLst>
              <a:ext uri="{FF2B5EF4-FFF2-40B4-BE49-F238E27FC236}">
                <a16:creationId xmlns:a16="http://schemas.microsoft.com/office/drawing/2014/main" id="{130A9711-F4E6-A013-DA5E-4FAAE33E10A5}"/>
              </a:ext>
            </a:extLst>
          </p:cNvPr>
          <p:cNvSpPr>
            <a:spLocks noGrp="1"/>
          </p:cNvSpPr>
          <p:nvPr>
            <p:ph idx="1"/>
          </p:nvPr>
        </p:nvSpPr>
        <p:spPr>
          <a:xfrm>
            <a:off x="838200" y="1753739"/>
            <a:ext cx="10702505" cy="4725148"/>
          </a:xfrm>
        </p:spPr>
        <p:txBody>
          <a:bodyPr vert="horz" lIns="91440" tIns="45720" rIns="91440" bIns="45720" rtlCol="0" anchor="t">
            <a:noAutofit/>
          </a:bodyPr>
          <a:lstStyle/>
          <a:p>
            <a:pPr>
              <a:lnSpc>
                <a:spcPct val="100000"/>
              </a:lnSpc>
              <a:spcBef>
                <a:spcPts val="0"/>
              </a:spcBef>
            </a:pPr>
            <a:r>
              <a:rPr lang="en-US" sz="1800"/>
              <a:t>Introductions/Icebreaker</a:t>
            </a:r>
          </a:p>
          <a:p>
            <a:pPr>
              <a:lnSpc>
                <a:spcPct val="100000"/>
              </a:lnSpc>
              <a:spcBef>
                <a:spcPts val="0"/>
              </a:spcBef>
            </a:pPr>
            <a:r>
              <a:rPr lang="en-US" sz="1800"/>
              <a:t>Meet Your Team</a:t>
            </a:r>
          </a:p>
          <a:p>
            <a:pPr>
              <a:lnSpc>
                <a:spcPct val="100000"/>
              </a:lnSpc>
              <a:spcBef>
                <a:spcPts val="0"/>
              </a:spcBef>
            </a:pPr>
            <a:r>
              <a:rPr lang="en-US" sz="1800"/>
              <a:t>Common Symptoms and Experiences </a:t>
            </a:r>
          </a:p>
          <a:p>
            <a:pPr>
              <a:lnSpc>
                <a:spcPct val="100000"/>
              </a:lnSpc>
              <a:spcBef>
                <a:spcPts val="0"/>
              </a:spcBef>
            </a:pPr>
            <a:r>
              <a:rPr lang="en-US" sz="1800"/>
              <a:t>Causes and Things that Effect Psychosis</a:t>
            </a:r>
          </a:p>
          <a:p>
            <a:pPr>
              <a:lnSpc>
                <a:spcPct val="100000"/>
              </a:lnSpc>
              <a:spcBef>
                <a:spcPts val="0"/>
              </a:spcBef>
            </a:pPr>
            <a:r>
              <a:rPr lang="en-US" sz="1800"/>
              <a:t>Common Diagnoses</a:t>
            </a:r>
          </a:p>
          <a:p>
            <a:pPr>
              <a:lnSpc>
                <a:spcPct val="100000"/>
              </a:lnSpc>
              <a:spcBef>
                <a:spcPts val="0"/>
              </a:spcBef>
            </a:pPr>
            <a:r>
              <a:rPr lang="en-US" sz="1800"/>
              <a:t>Recovery and Personal Understanding of Psychosis</a:t>
            </a:r>
          </a:p>
          <a:p>
            <a:pPr>
              <a:lnSpc>
                <a:spcPct val="100000"/>
              </a:lnSpc>
              <a:spcBef>
                <a:spcPts val="0"/>
              </a:spcBef>
            </a:pPr>
            <a:r>
              <a:rPr lang="en-US" sz="1800"/>
              <a:t>Typical Developmental Stages and Psychosis</a:t>
            </a:r>
          </a:p>
          <a:p>
            <a:pPr>
              <a:lnSpc>
                <a:spcPct val="100000"/>
              </a:lnSpc>
              <a:spcBef>
                <a:spcPts val="0"/>
              </a:spcBef>
            </a:pPr>
            <a:r>
              <a:rPr lang="en-US" sz="1800"/>
              <a:t>EASA Principles</a:t>
            </a:r>
          </a:p>
          <a:p>
            <a:pPr>
              <a:lnSpc>
                <a:spcPct val="100000"/>
              </a:lnSpc>
              <a:spcBef>
                <a:spcPts val="0"/>
              </a:spcBef>
            </a:pPr>
            <a:r>
              <a:rPr lang="en-US" sz="1800"/>
              <a:t>What can EASA do for you?</a:t>
            </a:r>
          </a:p>
          <a:p>
            <a:pPr>
              <a:lnSpc>
                <a:spcPct val="100000"/>
              </a:lnSpc>
              <a:spcBef>
                <a:spcPts val="0"/>
              </a:spcBef>
            </a:pPr>
            <a:r>
              <a:rPr lang="en-US" sz="1800"/>
              <a:t>Crisis Management</a:t>
            </a:r>
          </a:p>
          <a:p>
            <a:pPr>
              <a:lnSpc>
                <a:spcPct val="100000"/>
              </a:lnSpc>
              <a:spcBef>
                <a:spcPts val="0"/>
              </a:spcBef>
            </a:pPr>
            <a:r>
              <a:rPr lang="en-US" sz="1800"/>
              <a:t>Participant/Family Member/Graduate Panel</a:t>
            </a:r>
          </a:p>
          <a:p>
            <a:pPr>
              <a:lnSpc>
                <a:spcPct val="100000"/>
              </a:lnSpc>
              <a:spcBef>
                <a:spcPts val="0"/>
              </a:spcBef>
            </a:pPr>
            <a:r>
              <a:rPr lang="en-US" sz="1800"/>
              <a:t>Understanding Privacy</a:t>
            </a:r>
          </a:p>
          <a:p>
            <a:pPr>
              <a:lnSpc>
                <a:spcPct val="100000"/>
              </a:lnSpc>
              <a:spcBef>
                <a:spcPts val="0"/>
              </a:spcBef>
            </a:pPr>
            <a:r>
              <a:rPr lang="en-US" sz="1800"/>
              <a:t>Family Engagement and Common Experiences</a:t>
            </a:r>
          </a:p>
          <a:p>
            <a:pPr>
              <a:lnSpc>
                <a:spcPct val="100000"/>
              </a:lnSpc>
              <a:spcBef>
                <a:spcPts val="0"/>
              </a:spcBef>
            </a:pPr>
            <a:r>
              <a:rPr lang="en-US" sz="1800"/>
              <a:t>Communication Tools and Tips</a:t>
            </a:r>
          </a:p>
          <a:p>
            <a:pPr>
              <a:lnSpc>
                <a:spcPct val="100000"/>
              </a:lnSpc>
              <a:spcBef>
                <a:spcPts val="0"/>
              </a:spcBef>
            </a:pPr>
            <a:r>
              <a:rPr lang="en-US" sz="1800"/>
              <a:t>Breakout Groups</a:t>
            </a:r>
          </a:p>
          <a:p>
            <a:pPr>
              <a:lnSpc>
                <a:spcPct val="100000"/>
              </a:lnSpc>
              <a:spcBef>
                <a:spcPts val="0"/>
              </a:spcBef>
            </a:pPr>
            <a:r>
              <a:rPr lang="en-US" sz="1800"/>
              <a:t>Problem-Solving Model</a:t>
            </a:r>
          </a:p>
          <a:p>
            <a:pPr>
              <a:lnSpc>
                <a:spcPct val="100000"/>
              </a:lnSpc>
              <a:spcBef>
                <a:spcPts val="0"/>
              </a:spcBef>
            </a:pPr>
            <a:r>
              <a:rPr lang="en-US" sz="1800"/>
              <a:t>Resources/References</a:t>
            </a:r>
          </a:p>
          <a:p>
            <a:pPr>
              <a:lnSpc>
                <a:spcPct val="100000"/>
              </a:lnSpc>
              <a:spcBef>
                <a:spcPts val="0"/>
              </a:spcBef>
            </a:pPr>
            <a:endParaRPr lang="en-US" sz="1800"/>
          </a:p>
        </p:txBody>
      </p:sp>
    </p:spTree>
    <p:extLst>
      <p:ext uri="{BB962C8B-B14F-4D97-AF65-F5344CB8AC3E}">
        <p14:creationId xmlns:p14="http://schemas.microsoft.com/office/powerpoint/2010/main" val="3539356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CFEC0-D268-9025-CDF2-EA31BC4CBCE5}"/>
              </a:ext>
            </a:extLst>
          </p:cNvPr>
          <p:cNvSpPr>
            <a:spLocks noGrp="1"/>
          </p:cNvSpPr>
          <p:nvPr>
            <p:ph type="title"/>
          </p:nvPr>
        </p:nvSpPr>
        <p:spPr/>
        <p:txBody>
          <a:bodyPr/>
          <a:lstStyle/>
          <a:p>
            <a:pPr algn="ctr"/>
            <a:r>
              <a:rPr lang="en-US"/>
              <a:t>Psychosis Facts</a:t>
            </a:r>
          </a:p>
        </p:txBody>
      </p:sp>
      <p:sp>
        <p:nvSpPr>
          <p:cNvPr id="3" name="Content Placeholder 2">
            <a:extLst>
              <a:ext uri="{FF2B5EF4-FFF2-40B4-BE49-F238E27FC236}">
                <a16:creationId xmlns:a16="http://schemas.microsoft.com/office/drawing/2014/main" id="{0A4534ED-ED7C-3FE9-22A1-2F08A96CDDED}"/>
              </a:ext>
            </a:extLst>
          </p:cNvPr>
          <p:cNvSpPr>
            <a:spLocks noGrp="1"/>
          </p:cNvSpPr>
          <p:nvPr>
            <p:ph idx="1"/>
          </p:nvPr>
        </p:nvSpPr>
        <p:spPr/>
        <p:txBody>
          <a:bodyPr vert="horz" lIns="91440" tIns="45720" rIns="91440" bIns="45720" rtlCol="0" anchor="t">
            <a:normAutofit fontScale="92500" lnSpcReduction="10000"/>
          </a:bodyPr>
          <a:lstStyle/>
          <a:p>
            <a:r>
              <a:rPr lang="en-US"/>
              <a:t>Around 5–8% of people report experiences of psychosis during their lifetime. Psychosis can happen to anyone, regardless of their economic status, race, or other factors. Experiencing psychosis in and of itself does not mean that someone has a mental health disorder or is developing a mental health disorder.</a:t>
            </a:r>
          </a:p>
          <a:p>
            <a:r>
              <a:rPr lang="en-US"/>
              <a:t>Most people assigned male at birth are at highest risk of developing psychosis between ages 15-25, and those assigned female at birth are most likely to show signs slightly later, from 25-30.</a:t>
            </a:r>
          </a:p>
          <a:p>
            <a:r>
              <a:rPr lang="en-US"/>
              <a:t>Psychosis experiences can cause difficulties across many different life domains. It can often feel like life is “falling apart” around you. While these experiences can be very difficult and disruptive, there is still hope and plenty of time to get back on the path you want to be on.</a:t>
            </a:r>
          </a:p>
          <a:p>
            <a:endParaRPr lang="en-US"/>
          </a:p>
        </p:txBody>
      </p:sp>
    </p:spTree>
    <p:extLst>
      <p:ext uri="{BB962C8B-B14F-4D97-AF65-F5344CB8AC3E}">
        <p14:creationId xmlns:p14="http://schemas.microsoft.com/office/powerpoint/2010/main" val="39353915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9D6F-93E3-1FD1-9C0F-CCF40139F658}"/>
              </a:ext>
            </a:extLst>
          </p:cNvPr>
          <p:cNvSpPr>
            <a:spLocks noGrp="1"/>
          </p:cNvSpPr>
          <p:nvPr>
            <p:ph type="title"/>
          </p:nvPr>
        </p:nvSpPr>
        <p:spPr/>
        <p:txBody>
          <a:bodyPr/>
          <a:lstStyle/>
          <a:p>
            <a:pPr algn="ctr"/>
            <a:r>
              <a:rPr lang="en-US"/>
              <a:t>Some Potential Causes of Psychosis</a:t>
            </a:r>
          </a:p>
        </p:txBody>
      </p:sp>
      <p:sp>
        <p:nvSpPr>
          <p:cNvPr id="3" name="Content Placeholder 2">
            <a:extLst>
              <a:ext uri="{FF2B5EF4-FFF2-40B4-BE49-F238E27FC236}">
                <a16:creationId xmlns:a16="http://schemas.microsoft.com/office/drawing/2014/main" id="{24221B56-B97D-1A0A-C5A5-B170A22C21A7}"/>
              </a:ext>
            </a:extLst>
          </p:cNvPr>
          <p:cNvSpPr>
            <a:spLocks noGrp="1"/>
          </p:cNvSpPr>
          <p:nvPr>
            <p:ph idx="1"/>
          </p:nvPr>
        </p:nvSpPr>
        <p:spPr/>
        <p:txBody>
          <a:bodyPr vert="horz" lIns="91440" tIns="45720" rIns="91440" bIns="45720" rtlCol="0" anchor="t">
            <a:normAutofit fontScale="85000" lnSpcReduction="10000"/>
          </a:bodyPr>
          <a:lstStyle/>
          <a:p>
            <a:r>
              <a:rPr lang="en-US"/>
              <a:t>While there is no single identified cause of psychosis, these are a few factors that have been identified as risks for the development of psychosis:</a:t>
            </a:r>
          </a:p>
          <a:p>
            <a:pPr lvl="1"/>
            <a:r>
              <a:rPr lang="en-US"/>
              <a:t>Genetic risk – parents, aunts/uncles, or grandparents with psychosis</a:t>
            </a:r>
          </a:p>
          <a:p>
            <a:pPr lvl="1"/>
            <a:r>
              <a:rPr lang="en-US"/>
              <a:t>Drug use – some drugs like cannabis can increase the risk of psychosis developing or be the trigger to a psychotic episode. The risk increases the earlier substances are used, the more frequently they are used, and the higher the strength/dose of the substance</a:t>
            </a:r>
          </a:p>
          <a:p>
            <a:pPr lvl="1"/>
            <a:r>
              <a:rPr lang="en-US"/>
              <a:t>Neurological differences – psychosis effects different parts of the brain and can impact different chemicals and structures that control thinking, mood, and many other mental and bodily functions</a:t>
            </a:r>
          </a:p>
          <a:p>
            <a:r>
              <a:rPr lang="en-US"/>
              <a:t>Many times, there is not one thing that causes psychosis. As we go through life, different risk factors may show up. Just because the risk factors are there doesn’t mean a person will develop psychosis, and sometimes people might have few risk factors and still develop psychosis symptoms.</a:t>
            </a:r>
          </a:p>
          <a:p>
            <a:pPr lvl="1"/>
            <a:endParaRPr lang="en-US"/>
          </a:p>
        </p:txBody>
      </p:sp>
    </p:spTree>
    <p:extLst>
      <p:ext uri="{BB962C8B-B14F-4D97-AF65-F5344CB8AC3E}">
        <p14:creationId xmlns:p14="http://schemas.microsoft.com/office/powerpoint/2010/main" val="3480895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C489E-ABA0-B9F7-64EC-DAFCBBC726EA}"/>
              </a:ext>
            </a:extLst>
          </p:cNvPr>
          <p:cNvSpPr>
            <a:spLocks noGrp="1"/>
          </p:cNvSpPr>
          <p:nvPr>
            <p:ph type="title"/>
          </p:nvPr>
        </p:nvSpPr>
        <p:spPr/>
        <p:txBody>
          <a:bodyPr/>
          <a:lstStyle/>
          <a:p>
            <a:pPr algn="ctr"/>
            <a:r>
              <a:rPr lang="en-US"/>
              <a:t>Culture and Psychosis</a:t>
            </a:r>
          </a:p>
        </p:txBody>
      </p:sp>
      <p:sp>
        <p:nvSpPr>
          <p:cNvPr id="3" name="Content Placeholder 2">
            <a:extLst>
              <a:ext uri="{FF2B5EF4-FFF2-40B4-BE49-F238E27FC236}">
                <a16:creationId xmlns:a16="http://schemas.microsoft.com/office/drawing/2014/main" id="{E8866E24-0386-FD6E-09B0-55D59991AB60}"/>
              </a:ext>
            </a:extLst>
          </p:cNvPr>
          <p:cNvSpPr>
            <a:spLocks noGrp="1"/>
          </p:cNvSpPr>
          <p:nvPr>
            <p:ph idx="1"/>
          </p:nvPr>
        </p:nvSpPr>
        <p:spPr/>
        <p:txBody>
          <a:bodyPr vert="horz" lIns="91440" tIns="45720" rIns="91440" bIns="45720" rtlCol="0" anchor="t">
            <a:normAutofit/>
          </a:bodyPr>
          <a:lstStyle/>
          <a:p>
            <a:pPr marL="0" indent="0">
              <a:buNone/>
            </a:pPr>
            <a:r>
              <a:rPr lang="en-US" sz="2400">
                <a:solidFill>
                  <a:srgbClr val="001D35"/>
                </a:solidFill>
                <a:ea typeface="+mn-lt"/>
                <a:cs typeface="+mn-lt"/>
              </a:rPr>
              <a:t>Culture is the social behavior, traditions, values, and norms found in human societies, as well as the knowledge, beliefs, attitudes, and habits of the individuals in these groups. People's cultural identity may come from their religion, ethnic group,  spirituality, or family culture.</a:t>
            </a:r>
          </a:p>
          <a:p>
            <a:pPr marL="0" indent="0">
              <a:buNone/>
            </a:pPr>
            <a:r>
              <a:rPr lang="en-US" sz="2400">
                <a:solidFill>
                  <a:srgbClr val="001D35"/>
                </a:solidFill>
                <a:ea typeface="+mn-lt"/>
                <a:cs typeface="+mn-lt"/>
              </a:rPr>
              <a:t>Psychosis is deeply influenced by cultural context, which shapes the interpretation, experience, and content of symptoms like hallucinations and delusions</a:t>
            </a:r>
            <a:r>
              <a:rPr lang="en-US" sz="2400">
                <a:solidFill>
                  <a:srgbClr val="0A0A0A"/>
                </a:solidFill>
                <a:highlight>
                  <a:srgbClr val="FFFFFF"/>
                </a:highlight>
                <a:ea typeface="+mn-lt"/>
                <a:cs typeface="+mn-lt"/>
              </a:rPr>
              <a:t>. While Western cultures often frame these as negative, violent, or strictly medical, or related to illness, other cultures may interpret them as spiritual, divine, or relatively benign experiences. Cultural beliefs can also inform whether symptoms are stigmatized or, in some cases, seen as a sign of spiritual giftedness. </a:t>
            </a:r>
            <a:endParaRPr lang="en-US" sz="2400"/>
          </a:p>
        </p:txBody>
      </p:sp>
    </p:spTree>
    <p:extLst>
      <p:ext uri="{BB962C8B-B14F-4D97-AF65-F5344CB8AC3E}">
        <p14:creationId xmlns:p14="http://schemas.microsoft.com/office/powerpoint/2010/main" val="4224129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E0E81-E4AE-89FB-6136-A4E06332E4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D9924-EAF4-8C1B-C2DE-E8876CBA04A4}"/>
              </a:ext>
            </a:extLst>
          </p:cNvPr>
          <p:cNvSpPr>
            <a:spLocks noGrp="1"/>
          </p:cNvSpPr>
          <p:nvPr>
            <p:ph type="title"/>
          </p:nvPr>
        </p:nvSpPr>
        <p:spPr>
          <a:xfrm>
            <a:off x="838200" y="365125"/>
            <a:ext cx="6608220" cy="1325563"/>
          </a:xfrm>
        </p:spPr>
        <p:txBody>
          <a:bodyPr/>
          <a:lstStyle/>
          <a:p>
            <a:pPr algn="ctr"/>
            <a:r>
              <a:rPr lang="en-US" sz="3600"/>
              <a:t>Stress Bucket Model as an Explanation for Psychosis</a:t>
            </a:r>
          </a:p>
        </p:txBody>
      </p:sp>
      <p:sp>
        <p:nvSpPr>
          <p:cNvPr id="3" name="Content Placeholder 2">
            <a:extLst>
              <a:ext uri="{FF2B5EF4-FFF2-40B4-BE49-F238E27FC236}">
                <a16:creationId xmlns:a16="http://schemas.microsoft.com/office/drawing/2014/main" id="{6C2F1AC9-B763-545B-3C83-85B1E5C8E72A}"/>
              </a:ext>
            </a:extLst>
          </p:cNvPr>
          <p:cNvSpPr>
            <a:spLocks noGrp="1"/>
          </p:cNvSpPr>
          <p:nvPr>
            <p:ph idx="1"/>
          </p:nvPr>
        </p:nvSpPr>
        <p:spPr>
          <a:xfrm>
            <a:off x="630382" y="1700934"/>
            <a:ext cx="6674986" cy="4890366"/>
          </a:xfrm>
        </p:spPr>
        <p:txBody>
          <a:bodyPr vert="horz" lIns="91440" tIns="45720" rIns="91440" bIns="45720" rtlCol="0" anchor="t">
            <a:normAutofit/>
          </a:bodyPr>
          <a:lstStyle/>
          <a:p>
            <a:pPr marL="342900" indent="-342900">
              <a:buFont typeface="Wingdings,Sans-Serif" panose="020B0604020202020204" pitchFamily="34" charset="0"/>
              <a:buChar char="§"/>
            </a:pPr>
            <a:r>
              <a:rPr lang="en-US" sz="2000">
                <a:solidFill>
                  <a:srgbClr val="1B1B1B"/>
                </a:solidFill>
                <a:highlight>
                  <a:srgbClr val="FFFFFF"/>
                </a:highlight>
                <a:ea typeface="+mn-lt"/>
                <a:cs typeface="+mn-lt"/>
              </a:rPr>
              <a:t>In the past explanations of psychosis focused solely on biological explanations such as genetics and organic </a:t>
            </a:r>
            <a:r>
              <a:rPr lang="en-US" sz="2000">
                <a:solidFill>
                  <a:srgbClr val="1B1B1B"/>
                </a:solidFill>
                <a:highlight>
                  <a:srgbClr val="FFFFFF"/>
                </a:highlight>
              </a:rPr>
              <a:t>differences </a:t>
            </a:r>
            <a:r>
              <a:rPr lang="en-US" sz="2000">
                <a:solidFill>
                  <a:srgbClr val="1B1B1B"/>
                </a:solidFill>
                <a:highlight>
                  <a:srgbClr val="FFFFFF"/>
                </a:highlight>
                <a:ea typeface="+mn-lt"/>
                <a:cs typeface="+mn-lt"/>
              </a:rPr>
              <a:t>in</a:t>
            </a:r>
            <a:r>
              <a:rPr lang="en-US" sz="2000">
                <a:solidFill>
                  <a:srgbClr val="1B1B1B"/>
                </a:solidFill>
                <a:highlight>
                  <a:srgbClr val="FFFFFF"/>
                </a:highlight>
              </a:rPr>
              <a:t> the brain</a:t>
            </a:r>
            <a:endParaRPr lang="en-US" sz="2000"/>
          </a:p>
          <a:p>
            <a:pPr marL="342900" indent="-342900">
              <a:buFont typeface="Wingdings,Sans-Serif" panose="020B0604020202020204" pitchFamily="34" charset="0"/>
              <a:buChar char="§"/>
            </a:pPr>
            <a:r>
              <a:rPr lang="en-US" sz="2000">
                <a:solidFill>
                  <a:srgbClr val="1B1B1B"/>
                </a:solidFill>
                <a:highlight>
                  <a:srgbClr val="FFFFFF"/>
                </a:highlight>
              </a:rPr>
              <a:t>More recently, there's been a move toward a </a:t>
            </a:r>
            <a:r>
              <a:rPr lang="en-US" sz="2000" b="1">
                <a:solidFill>
                  <a:srgbClr val="1B1B1B"/>
                </a:solidFill>
                <a:highlight>
                  <a:srgbClr val="FFFFFF"/>
                </a:highlight>
              </a:rPr>
              <a:t>stress/vulnerability</a:t>
            </a:r>
            <a:r>
              <a:rPr lang="en-US" sz="2000" b="1">
                <a:solidFill>
                  <a:srgbClr val="1B1B1B"/>
                </a:solidFill>
                <a:highlight>
                  <a:srgbClr val="FFFFFF"/>
                </a:highlight>
                <a:ea typeface="+mn-lt"/>
                <a:cs typeface="+mn-lt"/>
              </a:rPr>
              <a:t> </a:t>
            </a:r>
            <a:r>
              <a:rPr lang="en-US" sz="2000">
                <a:solidFill>
                  <a:srgbClr val="1B1B1B"/>
                </a:solidFill>
                <a:highlight>
                  <a:srgbClr val="FFFFFF"/>
                </a:highlight>
              </a:rPr>
              <a:t>view of the illness</a:t>
            </a:r>
            <a:r>
              <a:rPr lang="en-US" sz="2000">
                <a:solidFill>
                  <a:srgbClr val="1B1B1B"/>
                </a:solidFill>
                <a:highlight>
                  <a:srgbClr val="FFFFFF"/>
                </a:highlight>
                <a:ea typeface="+mn-lt"/>
                <a:cs typeface="+mn-lt"/>
              </a:rPr>
              <a:t> in which  </a:t>
            </a:r>
            <a:r>
              <a:rPr lang="en-US" sz="2000">
                <a:solidFill>
                  <a:srgbClr val="1B1B1B"/>
                </a:solidFill>
                <a:highlight>
                  <a:srgbClr val="FFFFFF"/>
                </a:highlight>
              </a:rPr>
              <a:t>environmental stressors </a:t>
            </a:r>
            <a:r>
              <a:rPr lang="en-US" sz="2000" b="1">
                <a:solidFill>
                  <a:srgbClr val="1B1B1B"/>
                </a:solidFill>
                <a:highlight>
                  <a:srgbClr val="FFFFFF"/>
                </a:highlight>
              </a:rPr>
              <a:t>(water going into the bucket)</a:t>
            </a:r>
            <a:r>
              <a:rPr lang="en-US" sz="2000">
                <a:solidFill>
                  <a:srgbClr val="1B1B1B"/>
                </a:solidFill>
                <a:highlight>
                  <a:srgbClr val="FFFFFF"/>
                </a:highlight>
              </a:rPr>
              <a:t>, and genetic vulnerabilities </a:t>
            </a:r>
            <a:r>
              <a:rPr lang="en-US" sz="2000" b="1">
                <a:solidFill>
                  <a:srgbClr val="1B1B1B"/>
                </a:solidFill>
                <a:highlight>
                  <a:srgbClr val="FFFFFF"/>
                </a:highlight>
                <a:ea typeface="+mn-lt"/>
                <a:cs typeface="+mn-lt"/>
              </a:rPr>
              <a:t>(size of the bucket) </a:t>
            </a:r>
            <a:r>
              <a:rPr lang="en-US" sz="2000">
                <a:solidFill>
                  <a:srgbClr val="1B1B1B"/>
                </a:solidFill>
                <a:highlight>
                  <a:srgbClr val="FFFFFF"/>
                </a:highlight>
                <a:ea typeface="+mn-lt"/>
                <a:cs typeface="+mn-lt"/>
              </a:rPr>
              <a:t>interact.</a:t>
            </a:r>
            <a:endParaRPr lang="en-US" sz="2000"/>
          </a:p>
          <a:p>
            <a:pPr marL="0" indent="0" algn="ctr">
              <a:buNone/>
            </a:pPr>
            <a:endParaRPr lang="en-US" sz="2400">
              <a:solidFill>
                <a:srgbClr val="1B1B1B"/>
              </a:solidFill>
              <a:ea typeface="+mn-lt"/>
              <a:cs typeface="+mn-lt"/>
            </a:endParaRPr>
          </a:p>
          <a:p>
            <a:pPr marL="0" indent="0" algn="ctr">
              <a:buNone/>
            </a:pPr>
            <a:r>
              <a:rPr lang="en-US" sz="2400">
                <a:solidFill>
                  <a:srgbClr val="1B1B1B"/>
                </a:solidFill>
                <a:ea typeface="+mn-lt"/>
                <a:cs typeface="+mn-lt"/>
              </a:rPr>
              <a:t>What are the raindrops (stressors) that fill up your bucket?</a:t>
            </a:r>
          </a:p>
          <a:p>
            <a:pPr marL="0" indent="0" algn="ctr">
              <a:buNone/>
            </a:pPr>
            <a:r>
              <a:rPr lang="en-US" sz="2400">
                <a:solidFill>
                  <a:srgbClr val="1B1B1B"/>
                </a:solidFill>
                <a:highlight>
                  <a:srgbClr val="FFFFFF"/>
                </a:highlight>
                <a:ea typeface="+mn-lt"/>
                <a:cs typeface="+mn-lt"/>
              </a:rPr>
              <a:t>What are the coping skills/strategies, healthy habits, and supports that help drain your bucket?</a:t>
            </a:r>
            <a:endParaRPr lang="en-US" sz="1700">
              <a:solidFill>
                <a:srgbClr val="1B1B1B"/>
              </a:solidFill>
              <a:highlight>
                <a:srgbClr val="FFFFFF"/>
              </a:highlight>
              <a:ea typeface="+mn-lt"/>
              <a:cs typeface="+mn-lt"/>
            </a:endParaRPr>
          </a:p>
          <a:p>
            <a:endParaRPr lang="en-US" sz="18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a:p>
            <a:pPr marL="0" indent="0">
              <a:buNone/>
            </a:pPr>
            <a:endParaRPr lang="en-US" sz="18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p:txBody>
      </p:sp>
      <p:pic>
        <p:nvPicPr>
          <p:cNvPr id="7" name="Picture 6">
            <a:extLst>
              <a:ext uri="{FF2B5EF4-FFF2-40B4-BE49-F238E27FC236}">
                <a16:creationId xmlns:a16="http://schemas.microsoft.com/office/drawing/2014/main" id="{88E540D9-C201-E7BC-887A-F1D6EA418689}"/>
              </a:ext>
            </a:extLst>
          </p:cNvPr>
          <p:cNvPicPr>
            <a:picLocks noChangeAspect="1"/>
          </p:cNvPicPr>
          <p:nvPr/>
        </p:nvPicPr>
        <p:blipFill>
          <a:blip r:embed="rId2"/>
          <a:stretch>
            <a:fillRect/>
          </a:stretch>
        </p:blipFill>
        <p:spPr>
          <a:xfrm>
            <a:off x="7677913" y="366531"/>
            <a:ext cx="4055289" cy="5999545"/>
          </a:xfrm>
          <a:prstGeom prst="rect">
            <a:avLst/>
          </a:prstGeom>
        </p:spPr>
      </p:pic>
    </p:spTree>
    <p:extLst>
      <p:ext uri="{BB962C8B-B14F-4D97-AF65-F5344CB8AC3E}">
        <p14:creationId xmlns:p14="http://schemas.microsoft.com/office/powerpoint/2010/main" val="1877196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E58CE-9B52-D7EF-D37D-600F9B311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C94ED-B4CD-8998-CC0C-6A83D3BF132E}"/>
              </a:ext>
            </a:extLst>
          </p:cNvPr>
          <p:cNvSpPr>
            <a:spLocks noGrp="1"/>
          </p:cNvSpPr>
          <p:nvPr>
            <p:ph type="title"/>
          </p:nvPr>
        </p:nvSpPr>
        <p:spPr/>
        <p:txBody>
          <a:bodyPr>
            <a:normAutofit/>
          </a:bodyPr>
          <a:lstStyle/>
          <a:p>
            <a:r>
              <a:rPr lang="en-US" sz="3600"/>
              <a:t>  Types of stressors that have been linked </a:t>
            </a:r>
            <a:br>
              <a:rPr lang="en-US" sz="3600"/>
            </a:br>
            <a:r>
              <a:rPr lang="en-US" sz="3600"/>
              <a:t>                       with symptoms of psychosis</a:t>
            </a:r>
          </a:p>
        </p:txBody>
      </p:sp>
      <p:sp>
        <p:nvSpPr>
          <p:cNvPr id="3" name="Content Placeholder 2">
            <a:extLst>
              <a:ext uri="{FF2B5EF4-FFF2-40B4-BE49-F238E27FC236}">
                <a16:creationId xmlns:a16="http://schemas.microsoft.com/office/drawing/2014/main" id="{FA75F207-8A20-1023-2E1C-1578683E7E08}"/>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u="sng"/>
              <a:t>Trauma/Highly stressful life events</a:t>
            </a:r>
            <a:endParaRPr lang="en-US"/>
          </a:p>
          <a:p>
            <a:pPr marL="342900" indent="-342900"/>
            <a:r>
              <a:rPr lang="en-US" sz="2400">
                <a:solidFill>
                  <a:srgbClr val="1B1B1B"/>
                </a:solidFill>
                <a:highlight>
                  <a:srgbClr val="FFFFFF"/>
                </a:highlight>
                <a:latin typeface="Aptos"/>
                <a:ea typeface="Cambria"/>
              </a:rPr>
              <a:t>Trauma can be both a risk factor for the development of psychosis and a possible consequence of psychotic experiences. Experiencing trauma does not automatically mean a person will develop psychosis.</a:t>
            </a:r>
          </a:p>
          <a:p>
            <a:pPr marL="342900" indent="-342900"/>
            <a:r>
              <a:rPr lang="en-US" sz="2400">
                <a:solidFill>
                  <a:srgbClr val="1B1B1B"/>
                </a:solidFill>
                <a:highlight>
                  <a:srgbClr val="FFFFFF"/>
                </a:highlight>
                <a:latin typeface="Aptos"/>
                <a:ea typeface="Cambria"/>
              </a:rPr>
              <a:t>Studies estimate that 38 to 87% of individuals with schizophrenia spectrum disorders report a history of traumatic experiences.</a:t>
            </a:r>
          </a:p>
          <a:p>
            <a:pPr marL="342900" indent="-342900"/>
            <a:r>
              <a:rPr lang="en-US" sz="2400">
                <a:solidFill>
                  <a:srgbClr val="1B1B1B"/>
                </a:solidFill>
                <a:highlight>
                  <a:srgbClr val="FFFFFF"/>
                </a:highlight>
                <a:latin typeface="Aptos"/>
                <a:ea typeface="Cambria"/>
              </a:rPr>
              <a:t>Psychosis can sometimes lead to other traumatic experiences, such as involuntary hospitalization and overmedication or other frightening treatment experiences, interactions with law enforcement, and social alienation or internalized shame/embarrassment</a:t>
            </a:r>
          </a:p>
          <a:p>
            <a:r>
              <a:rPr lang="en-US" sz="2400">
                <a:solidFill>
                  <a:srgbClr val="1B1B1B"/>
                </a:solidFill>
                <a:highlight>
                  <a:srgbClr val="FFFFFF"/>
                </a:highlight>
                <a:ea typeface="+mn-lt"/>
                <a:cs typeface="+mn-lt"/>
              </a:rPr>
              <a:t>Psychotic experiences themselves can also be traumatic. Some individuals report distress related to hospitalization, coercive or frightening treatment experiences, interactions with law enforcement, social alienation, stigma, or feelings of shame and confusion surrounding their symptoms.</a:t>
            </a:r>
            <a:endParaRPr lang="en-US" sz="2400">
              <a:solidFill>
                <a:srgbClr val="1B1B1B"/>
              </a:solidFill>
              <a:highlight>
                <a:srgbClr val="FFFFFF"/>
              </a:highlight>
              <a:latin typeface="Aptos"/>
              <a:ea typeface="Cambria"/>
            </a:endParaRPr>
          </a:p>
        </p:txBody>
      </p:sp>
      <p:pic>
        <p:nvPicPr>
          <p:cNvPr id="6" name="Picture 5" descr="Stressed woman drawing Images - Free ...">
            <a:extLst>
              <a:ext uri="{FF2B5EF4-FFF2-40B4-BE49-F238E27FC236}">
                <a16:creationId xmlns:a16="http://schemas.microsoft.com/office/drawing/2014/main" id="{0CB18758-2C2E-FEBA-EFFC-8F33297C2C1E}"/>
              </a:ext>
            </a:extLst>
          </p:cNvPr>
          <p:cNvPicPr>
            <a:picLocks noChangeAspect="1"/>
          </p:cNvPicPr>
          <p:nvPr/>
        </p:nvPicPr>
        <p:blipFill>
          <a:blip r:embed="rId2"/>
          <a:stretch>
            <a:fillRect/>
          </a:stretch>
        </p:blipFill>
        <p:spPr>
          <a:xfrm>
            <a:off x="9693395" y="123196"/>
            <a:ext cx="2495550" cy="1838325"/>
          </a:xfrm>
          <a:prstGeom prst="rect">
            <a:avLst/>
          </a:prstGeom>
        </p:spPr>
      </p:pic>
    </p:spTree>
    <p:extLst>
      <p:ext uri="{BB962C8B-B14F-4D97-AF65-F5344CB8AC3E}">
        <p14:creationId xmlns:p14="http://schemas.microsoft.com/office/powerpoint/2010/main" val="2465455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2D0FD-3915-4F3A-ECBA-1DFAF745D3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8A50B-D94C-EB81-4266-5725241C3DA9}"/>
              </a:ext>
            </a:extLst>
          </p:cNvPr>
          <p:cNvSpPr>
            <a:spLocks noGrp="1"/>
          </p:cNvSpPr>
          <p:nvPr>
            <p:ph type="title"/>
          </p:nvPr>
        </p:nvSpPr>
        <p:spPr/>
        <p:txBody>
          <a:bodyPr>
            <a:normAutofit/>
          </a:bodyPr>
          <a:lstStyle/>
          <a:p>
            <a:pPr algn="ctr"/>
            <a:r>
              <a:rPr lang="en-US" sz="3600"/>
              <a:t>Types of stressors that have been linked with symptoms of psychosis</a:t>
            </a:r>
          </a:p>
        </p:txBody>
      </p:sp>
      <p:sp>
        <p:nvSpPr>
          <p:cNvPr id="3" name="Content Placeholder 2">
            <a:extLst>
              <a:ext uri="{FF2B5EF4-FFF2-40B4-BE49-F238E27FC236}">
                <a16:creationId xmlns:a16="http://schemas.microsoft.com/office/drawing/2014/main" id="{A3BDA681-F624-E175-D43C-2A28AD5C3CCE}"/>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u="sng"/>
              <a:t>Public Perception of Psychosis</a:t>
            </a:r>
            <a:endParaRPr lang="en-US"/>
          </a:p>
          <a:p>
            <a:r>
              <a:rPr lang="en-US" sz="2400">
                <a:solidFill>
                  <a:srgbClr val="1B1B1B"/>
                </a:solidFill>
                <a:highlight>
                  <a:srgbClr val="FFFFFF"/>
                </a:highlight>
                <a:latin typeface="Aptos"/>
                <a:ea typeface="Cambria"/>
              </a:rPr>
              <a:t>“Stigma”: negative beliefs and perceptions about people based on a particular behavior, experience, or condition</a:t>
            </a:r>
          </a:p>
          <a:p>
            <a:pPr lvl="1"/>
            <a:r>
              <a:rPr lang="en-US" sz="2000">
                <a:solidFill>
                  <a:srgbClr val="1B1B1B"/>
                </a:solidFill>
                <a:highlight>
                  <a:srgbClr val="FFFFFF"/>
                </a:highlight>
                <a:latin typeface="Aptos"/>
                <a:ea typeface="Cambria"/>
              </a:rPr>
              <a:t>Stigma can come from external sources (like negative messaging about psychosis in TV and movies) or even be internalized (like believing you are somehow less-than because you experience psychosis)</a:t>
            </a:r>
          </a:p>
          <a:p>
            <a:r>
              <a:rPr lang="en-US" sz="2400">
                <a:solidFill>
                  <a:srgbClr val="1B1B1B"/>
                </a:solidFill>
                <a:highlight>
                  <a:srgbClr val="FFFFFF"/>
                </a:highlight>
                <a:latin typeface="Aptos"/>
                <a:ea typeface="Cambria"/>
              </a:rPr>
              <a:t>Stigma about psychosis is often rooted in the lack of understanding and knowledge about the illness. There is so much misinformation and messaging about psychosis that makes it seem like people experiencing psychosis are “bad” or “scary.” Stigma can lead to things like:</a:t>
            </a:r>
          </a:p>
          <a:p>
            <a:pPr lvl="1"/>
            <a:r>
              <a:rPr lang="en-US" sz="2000">
                <a:solidFill>
                  <a:srgbClr val="1B1B1B"/>
                </a:solidFill>
                <a:highlight>
                  <a:srgbClr val="FFFFFF"/>
                </a:highlight>
                <a:latin typeface="Aptos"/>
                <a:ea typeface="Cambria"/>
              </a:rPr>
              <a:t>Lower self-esteem, difficulty engaging in treatment, feelings of hopelessness or shame, fears of being judged, and isolation </a:t>
            </a:r>
          </a:p>
          <a:p>
            <a:r>
              <a:rPr lang="en-US" sz="2400">
                <a:solidFill>
                  <a:srgbClr val="1B1B1B"/>
                </a:solidFill>
                <a:highlight>
                  <a:srgbClr val="FFFFFF"/>
                </a:highlight>
                <a:latin typeface="Aptos"/>
                <a:ea typeface="Cambria"/>
              </a:rPr>
              <a:t>Stigma can be broken down! It is much harder to believe myths when someone you love shares that they are affected by the thing being stigmatized. By sharing messages of hope and recovery and busting myths that exist about psychosis, we can create a more inclusive and less judgmental community</a:t>
            </a:r>
          </a:p>
        </p:txBody>
      </p:sp>
    </p:spTree>
    <p:extLst>
      <p:ext uri="{BB962C8B-B14F-4D97-AF65-F5344CB8AC3E}">
        <p14:creationId xmlns:p14="http://schemas.microsoft.com/office/powerpoint/2010/main" val="1928114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AB31-A974-36B9-EBBA-AC2DF08B160D}"/>
              </a:ext>
            </a:extLst>
          </p:cNvPr>
          <p:cNvSpPr>
            <a:spLocks noGrp="1"/>
          </p:cNvSpPr>
          <p:nvPr>
            <p:ph type="title"/>
          </p:nvPr>
        </p:nvSpPr>
        <p:spPr/>
        <p:txBody>
          <a:bodyPr/>
          <a:lstStyle/>
          <a:p>
            <a:r>
              <a:rPr lang="en-US" sz="3600"/>
              <a:t>  Types of stressors that have been linked with</a:t>
            </a:r>
            <a:br>
              <a:rPr lang="en-US" sz="3600"/>
            </a:br>
            <a:r>
              <a:rPr lang="en-US" sz="3600"/>
              <a:t>       symptoms of psychosis</a:t>
            </a:r>
          </a:p>
        </p:txBody>
      </p:sp>
      <p:sp>
        <p:nvSpPr>
          <p:cNvPr id="3" name="Content Placeholder 2">
            <a:extLst>
              <a:ext uri="{FF2B5EF4-FFF2-40B4-BE49-F238E27FC236}">
                <a16:creationId xmlns:a16="http://schemas.microsoft.com/office/drawing/2014/main" id="{F79D06F3-D4EF-3D87-5979-8C871DDAC7F3}"/>
              </a:ext>
            </a:extLst>
          </p:cNvPr>
          <p:cNvSpPr>
            <a:spLocks noGrp="1"/>
          </p:cNvSpPr>
          <p:nvPr>
            <p:ph idx="1"/>
          </p:nvPr>
        </p:nvSpPr>
        <p:spPr>
          <a:xfrm>
            <a:off x="838200" y="1540490"/>
            <a:ext cx="10515600" cy="4351338"/>
          </a:xfrm>
        </p:spPr>
        <p:txBody>
          <a:bodyPr vert="horz" lIns="91440" tIns="45720" rIns="91440" bIns="45720" rtlCol="0" anchor="t">
            <a:normAutofit/>
          </a:bodyPr>
          <a:lstStyle/>
          <a:p>
            <a:pPr marL="0" indent="0">
              <a:buNone/>
            </a:pPr>
            <a:r>
              <a:rPr lang="en-US" u="sng">
                <a:ea typeface="+mn-lt"/>
                <a:cs typeface="+mn-lt"/>
              </a:rPr>
              <a:t>Substance Use/Misuse</a:t>
            </a:r>
            <a:endParaRPr lang="en-US" u="sng"/>
          </a:p>
          <a:p>
            <a:r>
              <a:rPr lang="en-US" sz="2000">
                <a:ea typeface="+mn-lt"/>
                <a:cs typeface="+mn-lt"/>
              </a:rPr>
              <a:t>Substance-induced psychosis is typically brief. However, </a:t>
            </a:r>
            <a:r>
              <a:rPr lang="en-US" sz="2000" b="1">
                <a:ea typeface="+mn-lt"/>
                <a:cs typeface="+mn-lt"/>
              </a:rPr>
              <a:t>substances can trigger longer-lasting psychotic disorders in individuals who are predisposed to developing them.</a:t>
            </a:r>
            <a:r>
              <a:rPr lang="en-US" sz="2000">
                <a:ea typeface="+mn-lt"/>
                <a:cs typeface="+mn-lt"/>
              </a:rPr>
              <a:t>  </a:t>
            </a:r>
            <a:endParaRPr lang="en-US" sz="2000">
              <a:solidFill>
                <a:srgbClr val="0A0A0A"/>
              </a:solidFill>
              <a:highlight>
                <a:srgbClr val="FFFFFF"/>
              </a:highlight>
              <a:ea typeface="+mn-lt"/>
              <a:cs typeface="+mn-lt"/>
            </a:endParaRPr>
          </a:p>
          <a:p>
            <a:r>
              <a:rPr lang="en-US" sz="2000">
                <a:ea typeface="+mn-lt"/>
                <a:cs typeface="+mn-lt"/>
              </a:rPr>
              <a:t>Drugs that can cause psychotic symptoms include: </a:t>
            </a:r>
            <a:r>
              <a:rPr lang="en-US" sz="2000"/>
              <a:t>Cannabis (especially high THC), stimulants (</a:t>
            </a:r>
            <a:r>
              <a:rPr lang="en-US" sz="2000">
                <a:solidFill>
                  <a:srgbClr val="000000"/>
                </a:solidFill>
              </a:rPr>
              <a:t>i.e. c</a:t>
            </a:r>
            <a:r>
              <a:rPr lang="en-US" sz="2000">
                <a:solidFill>
                  <a:srgbClr val="0A0A0A"/>
                </a:solidFill>
                <a:highlight>
                  <a:srgbClr val="FFFFFF"/>
                </a:highlight>
              </a:rPr>
              <a:t>ocaine, meth ecstasy "bath salts" and more), opioids (</a:t>
            </a:r>
            <a:r>
              <a:rPr lang="en-US" sz="2000" err="1">
                <a:solidFill>
                  <a:srgbClr val="0A0A0A"/>
                </a:solidFill>
                <a:highlight>
                  <a:srgbClr val="FFFFFF"/>
                </a:highlight>
              </a:rPr>
              <a:t>i.e</a:t>
            </a:r>
            <a:r>
              <a:rPr lang="en-US" sz="2000">
                <a:solidFill>
                  <a:srgbClr val="0A0A0A"/>
                </a:solidFill>
                <a:highlight>
                  <a:srgbClr val="FFFFFF"/>
                </a:highlight>
              </a:rPr>
              <a:t> fentanyl), hallucinogens (LSD, magic mushrooms), steroids, dissociative</a:t>
            </a:r>
            <a:r>
              <a:rPr lang="en-US" sz="2000">
                <a:solidFill>
                  <a:srgbClr val="0A0A0A"/>
                </a:solidFill>
                <a:highlight>
                  <a:srgbClr val="FFFFFF"/>
                </a:highlight>
                <a:ea typeface="+mn-lt"/>
                <a:cs typeface="+mn-lt"/>
              </a:rPr>
              <a:t> anesthetics (PCP/Ketamine)</a:t>
            </a:r>
            <a:r>
              <a:rPr lang="en-US" sz="2000">
                <a:solidFill>
                  <a:srgbClr val="0A0A0A"/>
                </a:solidFill>
                <a:highlight>
                  <a:srgbClr val="FFFFFF"/>
                </a:highlight>
              </a:rPr>
              <a:t> and alcohol.</a:t>
            </a:r>
            <a:endParaRPr lang="en-US" sz="20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a:p>
            <a:endParaRPr lang="en-US" sz="1800">
              <a:solidFill>
                <a:srgbClr val="0A0A0A"/>
              </a:solidFill>
              <a:highlight>
                <a:srgbClr val="FFFFFF"/>
              </a:highlight>
              <a:ea typeface="+mn-lt"/>
              <a:cs typeface="+mn-lt"/>
            </a:endParaRPr>
          </a:p>
        </p:txBody>
      </p:sp>
      <p:pic>
        <p:nvPicPr>
          <p:cNvPr id="8" name="Picture 7" descr="Line Art Vector Drug Abuse Choose Stock ...">
            <a:extLst>
              <a:ext uri="{FF2B5EF4-FFF2-40B4-BE49-F238E27FC236}">
                <a16:creationId xmlns:a16="http://schemas.microsoft.com/office/drawing/2014/main" id="{9C561CA2-0E6F-D8F4-C717-BC8FC1A01646}"/>
              </a:ext>
            </a:extLst>
          </p:cNvPr>
          <p:cNvPicPr>
            <a:picLocks noChangeAspect="1"/>
          </p:cNvPicPr>
          <p:nvPr/>
        </p:nvPicPr>
        <p:blipFill>
          <a:blip r:embed="rId2"/>
          <a:srcRect r="-725" b="15916"/>
          <a:stretch>
            <a:fillRect/>
          </a:stretch>
        </p:blipFill>
        <p:spPr>
          <a:xfrm>
            <a:off x="9994960" y="339126"/>
            <a:ext cx="2007505" cy="1376041"/>
          </a:xfrm>
          <a:prstGeom prst="rect">
            <a:avLst/>
          </a:prstGeom>
        </p:spPr>
      </p:pic>
      <p:pic>
        <p:nvPicPr>
          <p:cNvPr id="1026" name="Picture 2">
            <a:extLst>
              <a:ext uri="{FF2B5EF4-FFF2-40B4-BE49-F238E27FC236}">
                <a16:creationId xmlns:a16="http://schemas.microsoft.com/office/drawing/2014/main" id="{9FA1DCF1-B31E-7698-E47B-22419F3851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0824" y="3718861"/>
            <a:ext cx="6130351" cy="30171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25FBB2-6879-C6A8-09DB-DB2E4B61EAEB}"/>
              </a:ext>
            </a:extLst>
          </p:cNvPr>
          <p:cNvSpPr txBox="1"/>
          <p:nvPr/>
        </p:nvSpPr>
        <p:spPr>
          <a:xfrm>
            <a:off x="9344990" y="5478045"/>
            <a:ext cx="2657475" cy="1277273"/>
          </a:xfrm>
          <a:prstGeom prst="rect">
            <a:avLst/>
          </a:prstGeom>
          <a:noFill/>
        </p:spPr>
        <p:txBody>
          <a:bodyPr wrap="square" rtlCol="0">
            <a:spAutoFit/>
          </a:bodyPr>
          <a:lstStyle/>
          <a:p>
            <a:r>
              <a:rPr lang="en-US" sz="1100"/>
              <a:t>Myran DT, Harrison LD, Pugliese M, et al. Transition to Schizophrenia Spectrum Disorder Following Emergency Department Visits Due to Substance Use With and Without Psychosis. JAMA Psychiatry. 2023;80(11):1169-1174. doi:10.1001/jamapsychiatry.2023.3582</a:t>
            </a:r>
            <a:endParaRPr lang="en-US"/>
          </a:p>
        </p:txBody>
      </p:sp>
    </p:spTree>
    <p:extLst>
      <p:ext uri="{BB962C8B-B14F-4D97-AF65-F5344CB8AC3E}">
        <p14:creationId xmlns:p14="http://schemas.microsoft.com/office/powerpoint/2010/main" val="5056821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C5D73-84EA-1B66-A9C1-E7A07D02AF0E}"/>
              </a:ext>
            </a:extLst>
          </p:cNvPr>
          <p:cNvSpPr>
            <a:spLocks noGrp="1"/>
          </p:cNvSpPr>
          <p:nvPr>
            <p:ph type="title"/>
          </p:nvPr>
        </p:nvSpPr>
        <p:spPr>
          <a:xfrm>
            <a:off x="1011455" y="2307339"/>
            <a:ext cx="3589421" cy="2243321"/>
          </a:xfrm>
        </p:spPr>
        <p:txBody>
          <a:bodyPr/>
          <a:lstStyle/>
          <a:p>
            <a:pPr algn="ctr"/>
            <a:r>
              <a:rPr lang="en-US"/>
              <a:t>Pete Davidson on Cannabis and Psychosis</a:t>
            </a:r>
          </a:p>
        </p:txBody>
      </p:sp>
      <p:pic>
        <p:nvPicPr>
          <p:cNvPr id="4" name="Online Media 3" title="Pete Davidson: &quot;Weed Gave Me Psychosis!&quot;">
            <a:hlinkClick r:id="" action="ppaction://media"/>
            <a:extLst>
              <a:ext uri="{FF2B5EF4-FFF2-40B4-BE49-F238E27FC236}">
                <a16:creationId xmlns:a16="http://schemas.microsoft.com/office/drawing/2014/main" id="{C687FCA8-87E8-CBF6-23AB-56B8683B0645}"/>
              </a:ext>
            </a:extLst>
          </p:cNvPr>
          <p:cNvPicPr>
            <a:picLocks noGrp="1" noRot="1" noChangeAspect="1"/>
          </p:cNvPicPr>
          <p:nvPr>
            <p:ph idx="1"/>
            <a:videoFile r:link="rId1"/>
          </p:nvPr>
        </p:nvPicPr>
        <p:blipFill>
          <a:blip r:embed="rId3"/>
          <a:stretch>
            <a:fillRect/>
          </a:stretch>
        </p:blipFill>
        <p:spPr>
          <a:xfrm>
            <a:off x="5625778" y="552393"/>
            <a:ext cx="3257060" cy="5753214"/>
          </a:xfrm>
          <a:prstGeom prst="rect">
            <a:avLst/>
          </a:prstGeom>
        </p:spPr>
      </p:pic>
      <p:sp>
        <p:nvSpPr>
          <p:cNvPr id="5" name="TextBox 4">
            <a:extLst>
              <a:ext uri="{FF2B5EF4-FFF2-40B4-BE49-F238E27FC236}">
                <a16:creationId xmlns:a16="http://schemas.microsoft.com/office/drawing/2014/main" id="{366D5EA3-4FF2-B301-41F4-1FB16F6F2B26}"/>
              </a:ext>
            </a:extLst>
          </p:cNvPr>
          <p:cNvSpPr txBox="1"/>
          <p:nvPr/>
        </p:nvSpPr>
        <p:spPr>
          <a:xfrm>
            <a:off x="521108" y="6395396"/>
            <a:ext cx="7570839" cy="369332"/>
          </a:xfrm>
          <a:prstGeom prst="rect">
            <a:avLst/>
          </a:prstGeom>
          <a:noFill/>
        </p:spPr>
        <p:txBody>
          <a:bodyPr wrap="square">
            <a:spAutoFit/>
          </a:bodyPr>
          <a:lstStyle/>
          <a:p>
            <a:r>
              <a:rPr lang="en-US" dirty="0">
                <a:hlinkClick r:id="rId4"/>
              </a:rPr>
              <a:t>https://youtube.com/shorts/QATThGamIwk?si=yIqK15M8inNlIOG9</a:t>
            </a:r>
            <a:r>
              <a:rPr lang="en-US" dirty="0"/>
              <a:t> </a:t>
            </a:r>
          </a:p>
        </p:txBody>
      </p:sp>
    </p:spTree>
    <p:extLst>
      <p:ext uri="{BB962C8B-B14F-4D97-AF65-F5344CB8AC3E}">
        <p14:creationId xmlns:p14="http://schemas.microsoft.com/office/powerpoint/2010/main" val="292922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CD3D-AF0B-6DDF-99A6-001BD47B52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AC5D7-586D-D691-03A6-06B65F9CC789}"/>
              </a:ext>
            </a:extLst>
          </p:cNvPr>
          <p:cNvSpPr>
            <a:spLocks noGrp="1"/>
          </p:cNvSpPr>
          <p:nvPr>
            <p:ph type="title"/>
          </p:nvPr>
        </p:nvSpPr>
        <p:spPr/>
        <p:txBody>
          <a:bodyPr>
            <a:normAutofit/>
          </a:bodyPr>
          <a:lstStyle/>
          <a:p>
            <a:r>
              <a:rPr lang="en-US" sz="3600"/>
              <a:t>Recent research linking cannabis use and psychosis</a:t>
            </a:r>
          </a:p>
        </p:txBody>
      </p:sp>
      <p:sp>
        <p:nvSpPr>
          <p:cNvPr id="3" name="Content Placeholder 2">
            <a:extLst>
              <a:ext uri="{FF2B5EF4-FFF2-40B4-BE49-F238E27FC236}">
                <a16:creationId xmlns:a16="http://schemas.microsoft.com/office/drawing/2014/main" id="{093D2569-3978-5B23-D96E-9C99028475E5}"/>
              </a:ext>
            </a:extLst>
          </p:cNvPr>
          <p:cNvSpPr>
            <a:spLocks noGrp="1"/>
          </p:cNvSpPr>
          <p:nvPr>
            <p:ph idx="1"/>
          </p:nvPr>
        </p:nvSpPr>
        <p:spPr/>
        <p:txBody>
          <a:bodyPr vert="horz" lIns="91440" tIns="45720" rIns="91440" bIns="45720" rtlCol="0" anchor="t">
            <a:normAutofit/>
          </a:bodyPr>
          <a:lstStyle/>
          <a:p>
            <a:r>
              <a:rPr lang="en-US" sz="2000">
                <a:ea typeface="+mn-lt"/>
                <a:cs typeface="+mn-lt"/>
              </a:rPr>
              <a:t>Recent Canadian studies show 11-fold increase in the risk of developing psychosis for </a:t>
            </a:r>
            <a:r>
              <a:rPr lang="en-US" sz="2000" u="sng">
                <a:ea typeface="+mn-lt"/>
                <a:cs typeface="+mn-lt"/>
              </a:rPr>
              <a:t>young users</a:t>
            </a:r>
            <a:r>
              <a:rPr lang="en-US" sz="2000">
                <a:ea typeface="+mn-lt"/>
                <a:cs typeface="+mn-lt"/>
              </a:rPr>
              <a:t> (Scientific American, Feb 3, 2025). </a:t>
            </a:r>
            <a:endParaRPr lang="en-US"/>
          </a:p>
          <a:p>
            <a:r>
              <a:rPr lang="en-US" sz="2000">
                <a:ea typeface="+mn-lt"/>
                <a:cs typeface="+mn-lt"/>
              </a:rPr>
              <a:t>The higher the THC level and the earlier a person begins using cannabis, the higher the risk.</a:t>
            </a:r>
          </a:p>
          <a:p>
            <a:r>
              <a:rPr lang="en-US" sz="2000">
                <a:ea typeface="+mn-lt"/>
                <a:cs typeface="+mn-lt"/>
              </a:rPr>
              <a:t> 47% of young people experiencing cannabis-induced psychosis converted to schizophrenia    within 3 to 4 years (</a:t>
            </a:r>
            <a:r>
              <a:rPr lang="en-US" sz="2000" err="1">
                <a:ea typeface="+mn-lt"/>
                <a:cs typeface="+mn-lt"/>
              </a:rPr>
              <a:t>Starzer</a:t>
            </a:r>
            <a:r>
              <a:rPr lang="en-US" sz="2000">
                <a:ea typeface="+mn-lt"/>
                <a:cs typeface="+mn-lt"/>
              </a:rPr>
              <a:t> et al, 2017). </a:t>
            </a:r>
            <a:endParaRPr lang="en-US" sz="1100">
              <a:highlight>
                <a:srgbClr val="FFFFFF"/>
              </a:highlight>
              <a:latin typeface="Calibri"/>
              <a:ea typeface="Calibri"/>
              <a:cs typeface="Calibri"/>
            </a:endParaRPr>
          </a:p>
          <a:p>
            <a:r>
              <a:rPr lang="en-US" sz="2000">
                <a:solidFill>
                  <a:srgbClr val="191919"/>
                </a:solidFill>
                <a:highlight>
                  <a:srgbClr val="FFFFFF"/>
                </a:highlight>
                <a:ea typeface="+mn-lt"/>
                <a:cs typeface="+mn-lt"/>
              </a:rPr>
              <a:t>In individuals with schizophrenia, using marijuana leads to a worsening of psychotic symptoms like paranoia and hallucinations. Regular cannabis use may worsen outcomes for those with schizophrenia or other psychotic disorders. </a:t>
            </a:r>
            <a:endParaRPr lang="en-US" sz="2000">
              <a:solidFill>
                <a:srgbClr val="0B1C32"/>
              </a:solidFill>
              <a:cs typeface="Poppins"/>
            </a:endParaRPr>
          </a:p>
          <a:p>
            <a:endParaRPr lang="en-US" sz="2000">
              <a:solidFill>
                <a:srgbClr val="0B1C32"/>
              </a:solidFill>
              <a:cs typeface="Poppins"/>
            </a:endParaRPr>
          </a:p>
          <a:p>
            <a:pPr marL="0" indent="0">
              <a:buNone/>
            </a:pPr>
            <a:endParaRPr lang="en-US" sz="1200">
              <a:solidFill>
                <a:srgbClr val="000000"/>
              </a:solidFill>
              <a:highlight>
                <a:srgbClr val="F3EFF4"/>
              </a:highlight>
              <a:latin typeface="Aptos"/>
              <a:ea typeface="+mn-lt"/>
              <a:cs typeface="Poppins"/>
            </a:endParaRPr>
          </a:p>
          <a:p>
            <a:pPr marL="0" indent="0">
              <a:buNone/>
            </a:pPr>
            <a:endParaRPr lang="en-US" sz="1200">
              <a:solidFill>
                <a:srgbClr val="000000"/>
              </a:solidFill>
              <a:highlight>
                <a:srgbClr val="F3EFF4"/>
              </a:highlight>
              <a:latin typeface="Aptos"/>
              <a:ea typeface="+mn-lt"/>
              <a:cs typeface="Poppins"/>
            </a:endParaRPr>
          </a:p>
        </p:txBody>
      </p:sp>
      <p:pic>
        <p:nvPicPr>
          <p:cNvPr id="4" name="Picture 3" descr="2+ Thousand Marijuana Leaf Line Drawing ...">
            <a:extLst>
              <a:ext uri="{FF2B5EF4-FFF2-40B4-BE49-F238E27FC236}">
                <a16:creationId xmlns:a16="http://schemas.microsoft.com/office/drawing/2014/main" id="{64E6AB2F-16EF-75DF-6429-1709F8A58808}"/>
              </a:ext>
            </a:extLst>
          </p:cNvPr>
          <p:cNvPicPr>
            <a:picLocks noChangeAspect="1"/>
          </p:cNvPicPr>
          <p:nvPr/>
        </p:nvPicPr>
        <p:blipFill>
          <a:blip r:embed="rId2"/>
          <a:srcRect r="474" b="3509"/>
          <a:stretch>
            <a:fillRect/>
          </a:stretch>
        </p:blipFill>
        <p:spPr>
          <a:xfrm>
            <a:off x="4571911" y="4852563"/>
            <a:ext cx="2495724" cy="1323569"/>
          </a:xfrm>
          <a:prstGeom prst="rect">
            <a:avLst/>
          </a:prstGeom>
        </p:spPr>
      </p:pic>
    </p:spTree>
    <p:extLst>
      <p:ext uri="{BB962C8B-B14F-4D97-AF65-F5344CB8AC3E}">
        <p14:creationId xmlns:p14="http://schemas.microsoft.com/office/powerpoint/2010/main" val="400089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A1FD-D152-267D-C2C1-190164A0105A}"/>
              </a:ext>
            </a:extLst>
          </p:cNvPr>
          <p:cNvSpPr>
            <a:spLocks noGrp="1"/>
          </p:cNvSpPr>
          <p:nvPr>
            <p:ph type="title"/>
          </p:nvPr>
        </p:nvSpPr>
        <p:spPr/>
        <p:txBody>
          <a:bodyPr/>
          <a:lstStyle/>
          <a:p>
            <a:pPr algn="ctr"/>
            <a:r>
              <a:rPr lang="en-US"/>
              <a:t>Cannabis and Psychosis Video</a:t>
            </a:r>
          </a:p>
        </p:txBody>
      </p:sp>
      <p:pic>
        <p:nvPicPr>
          <p:cNvPr id="4" name="Online Media 3" title="Schizophrenia Society of Canada // Cannabis &amp; Psychosis">
            <a:hlinkClick r:id="" action="ppaction://media"/>
            <a:extLst>
              <a:ext uri="{FF2B5EF4-FFF2-40B4-BE49-F238E27FC236}">
                <a16:creationId xmlns:a16="http://schemas.microsoft.com/office/drawing/2014/main" id="{40CDE7D7-EB17-3076-BDA5-D360504D6F5C}"/>
              </a:ext>
            </a:extLst>
          </p:cNvPr>
          <p:cNvPicPr>
            <a:picLocks noGrp="1" noRot="1" noChangeAspect="1"/>
          </p:cNvPicPr>
          <p:nvPr>
            <p:ph idx="1"/>
            <a:videoFile r:link="rId1"/>
          </p:nvPr>
        </p:nvPicPr>
        <p:blipFill>
          <a:blip r:embed="rId3"/>
          <a:stretch>
            <a:fillRect/>
          </a:stretch>
        </p:blipFill>
        <p:spPr>
          <a:xfrm>
            <a:off x="2244725" y="1825625"/>
            <a:ext cx="7700963" cy="4351338"/>
          </a:xfrm>
          <a:prstGeom prst="rect">
            <a:avLst/>
          </a:prstGeom>
        </p:spPr>
      </p:pic>
      <p:sp>
        <p:nvSpPr>
          <p:cNvPr id="5" name="TextBox 4">
            <a:extLst>
              <a:ext uri="{FF2B5EF4-FFF2-40B4-BE49-F238E27FC236}">
                <a16:creationId xmlns:a16="http://schemas.microsoft.com/office/drawing/2014/main" id="{D3613A96-0FB4-210A-C53B-334E1C8B1117}"/>
              </a:ext>
            </a:extLst>
          </p:cNvPr>
          <p:cNvSpPr txBox="1"/>
          <p:nvPr/>
        </p:nvSpPr>
        <p:spPr>
          <a:xfrm>
            <a:off x="3047206" y="6400800"/>
            <a:ext cx="6096000" cy="369332"/>
          </a:xfrm>
          <a:prstGeom prst="rect">
            <a:avLst/>
          </a:prstGeom>
          <a:noFill/>
        </p:spPr>
        <p:txBody>
          <a:bodyPr wrap="square" rtlCol="0">
            <a:spAutoFit/>
          </a:bodyPr>
          <a:lstStyle/>
          <a:p>
            <a:r>
              <a:rPr lang="en-US"/>
              <a:t>https://youtu.be/VD2AvIXVgOw?si=mBn0z9hxpkpFQLfm</a:t>
            </a:r>
          </a:p>
        </p:txBody>
      </p:sp>
    </p:spTree>
    <p:extLst>
      <p:ext uri="{BB962C8B-B14F-4D97-AF65-F5344CB8AC3E}">
        <p14:creationId xmlns:p14="http://schemas.microsoft.com/office/powerpoint/2010/main" val="15461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1D91D-58A5-2D6B-2CC0-CB3F3F33BFC9}"/>
              </a:ext>
            </a:extLst>
          </p:cNvPr>
          <p:cNvSpPr>
            <a:spLocks noGrp="1"/>
          </p:cNvSpPr>
          <p:nvPr>
            <p:ph type="title"/>
          </p:nvPr>
        </p:nvSpPr>
        <p:spPr/>
        <p:txBody>
          <a:bodyPr/>
          <a:lstStyle/>
          <a:p>
            <a:pPr algn="ctr"/>
            <a:r>
              <a:rPr lang="en-US"/>
              <a:t>Goals for Today</a:t>
            </a:r>
          </a:p>
        </p:txBody>
      </p:sp>
      <p:sp>
        <p:nvSpPr>
          <p:cNvPr id="3" name="Content Placeholder 2">
            <a:extLst>
              <a:ext uri="{FF2B5EF4-FFF2-40B4-BE49-F238E27FC236}">
                <a16:creationId xmlns:a16="http://schemas.microsoft.com/office/drawing/2014/main" id="{0B10FB02-4D67-6297-515F-FC603F262CF5}"/>
              </a:ext>
            </a:extLst>
          </p:cNvPr>
          <p:cNvSpPr>
            <a:spLocks noGrp="1"/>
          </p:cNvSpPr>
          <p:nvPr>
            <p:ph idx="1"/>
          </p:nvPr>
        </p:nvSpPr>
        <p:spPr/>
        <p:txBody>
          <a:bodyPr vert="horz" lIns="91440" tIns="45720" rIns="91440" bIns="45720" rtlCol="0" anchor="t">
            <a:normAutofit fontScale="92500"/>
          </a:bodyPr>
          <a:lstStyle/>
          <a:p>
            <a:pPr marL="0" indent="0" algn="ctr">
              <a:buNone/>
            </a:pPr>
            <a:r>
              <a:rPr lang="en-US"/>
              <a:t>Meet your team and participants/family members/supports in the program</a:t>
            </a:r>
          </a:p>
          <a:p>
            <a:pPr marL="0" indent="0" algn="ctr">
              <a:buNone/>
            </a:pPr>
            <a:r>
              <a:rPr lang="en-US"/>
              <a:t>Learn about symptoms, diagnoses, medications, and recovery in relationship clinical high risk for first episode psychosis</a:t>
            </a:r>
          </a:p>
          <a:p>
            <a:pPr marL="0" indent="0" algn="ctr">
              <a:buNone/>
            </a:pPr>
            <a:r>
              <a:rPr lang="en-US"/>
              <a:t>Learn about typical developmental stages for adolescents and youth/young adults</a:t>
            </a:r>
          </a:p>
          <a:p>
            <a:pPr marL="0" indent="0" algn="ctr">
              <a:buNone/>
            </a:pPr>
            <a:r>
              <a:rPr lang="en-US"/>
              <a:t>Understand the team-based treatment approach</a:t>
            </a:r>
          </a:p>
          <a:p>
            <a:pPr marL="0" indent="0" algn="ctr">
              <a:buNone/>
            </a:pPr>
            <a:r>
              <a:rPr lang="en-US"/>
              <a:t>Empower participants and families through shared information, knowledge, and connection</a:t>
            </a:r>
          </a:p>
          <a:p>
            <a:pPr marL="0" indent="0" algn="ctr">
              <a:buNone/>
            </a:pPr>
            <a:r>
              <a:rPr lang="en-US"/>
              <a:t> Sign up to participate in Multi-Family Group or Single-Family Sessions</a:t>
            </a:r>
          </a:p>
          <a:p>
            <a:endParaRPr lang="en-US"/>
          </a:p>
        </p:txBody>
      </p:sp>
    </p:spTree>
    <p:extLst>
      <p:ext uri="{BB962C8B-B14F-4D97-AF65-F5344CB8AC3E}">
        <p14:creationId xmlns:p14="http://schemas.microsoft.com/office/powerpoint/2010/main" val="40468482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05AF7-98F2-C753-E233-C6634E2E3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C5776-EE11-FC95-7C6F-26C4CA582BD5}"/>
              </a:ext>
            </a:extLst>
          </p:cNvPr>
          <p:cNvSpPr>
            <a:spLocks noGrp="1"/>
          </p:cNvSpPr>
          <p:nvPr>
            <p:ph type="title"/>
          </p:nvPr>
        </p:nvSpPr>
        <p:spPr/>
        <p:txBody>
          <a:bodyPr>
            <a:normAutofit/>
          </a:bodyPr>
          <a:lstStyle/>
          <a:p>
            <a:pPr algn="ctr"/>
            <a:r>
              <a:rPr lang="en-US" sz="3600"/>
              <a:t>Types of stressors that have been linked with psychotic symptoms</a:t>
            </a:r>
          </a:p>
        </p:txBody>
      </p:sp>
      <p:sp>
        <p:nvSpPr>
          <p:cNvPr id="3" name="Content Placeholder 2">
            <a:extLst>
              <a:ext uri="{FF2B5EF4-FFF2-40B4-BE49-F238E27FC236}">
                <a16:creationId xmlns:a16="http://schemas.microsoft.com/office/drawing/2014/main" id="{50BE91BE-208E-6255-6208-E809AE068548}"/>
              </a:ext>
            </a:extLst>
          </p:cNvPr>
          <p:cNvSpPr>
            <a:spLocks noGrp="1"/>
          </p:cNvSpPr>
          <p:nvPr>
            <p:ph idx="1"/>
          </p:nvPr>
        </p:nvSpPr>
        <p:spPr/>
        <p:txBody>
          <a:bodyPr vert="horz" lIns="91440" tIns="45720" rIns="91440" bIns="45720" rtlCol="0" anchor="t">
            <a:normAutofit lnSpcReduction="10000"/>
          </a:bodyPr>
          <a:lstStyle/>
          <a:p>
            <a:pPr marL="0" indent="0">
              <a:buNone/>
            </a:pPr>
            <a:r>
              <a:rPr lang="en-US" u="sng"/>
              <a:t>Sleeplessness or Low-Quality Sleep</a:t>
            </a:r>
            <a:endParaRPr lang="en-US"/>
          </a:p>
          <a:p>
            <a:pPr marL="0" indent="0">
              <a:buNone/>
            </a:pPr>
            <a:r>
              <a:rPr lang="en-US"/>
              <a:t>Many people experience difficulties with sleep. Good quality sleep is especially important for individuals experiencing psychosis. Troubles with sleep may:</a:t>
            </a:r>
          </a:p>
          <a:p>
            <a:r>
              <a:rPr lang="en-US"/>
              <a:t>Be linked to the start of psychosis or with relapses</a:t>
            </a:r>
          </a:p>
          <a:p>
            <a:r>
              <a:rPr lang="en-US"/>
              <a:t>Worsen psychosis</a:t>
            </a:r>
          </a:p>
          <a:p>
            <a:r>
              <a:rPr lang="en-US"/>
              <a:t>Affect other parts of your mental health (e.g., mood, concentration, memory and thinking). </a:t>
            </a:r>
          </a:p>
          <a:p>
            <a:r>
              <a:rPr lang="en-US"/>
              <a:t>Be linked to physical health problems (e.g., other medical diagnoses).</a:t>
            </a:r>
          </a:p>
          <a:p>
            <a:endParaRPr lang="en-US"/>
          </a:p>
          <a:p>
            <a:pPr marL="0" indent="0">
              <a:buNone/>
            </a:pPr>
            <a:endParaRPr lang="en-US"/>
          </a:p>
        </p:txBody>
      </p:sp>
      <p:sp>
        <p:nvSpPr>
          <p:cNvPr id="4" name="TextBox 3">
            <a:extLst>
              <a:ext uri="{FF2B5EF4-FFF2-40B4-BE49-F238E27FC236}">
                <a16:creationId xmlns:a16="http://schemas.microsoft.com/office/drawing/2014/main" id="{0D035A2C-AB11-9502-F99F-597E6C75D189}"/>
              </a:ext>
            </a:extLst>
          </p:cNvPr>
          <p:cNvSpPr txBox="1"/>
          <p:nvPr/>
        </p:nvSpPr>
        <p:spPr>
          <a:xfrm>
            <a:off x="962025" y="6251290"/>
            <a:ext cx="10972800" cy="584775"/>
          </a:xfrm>
          <a:prstGeom prst="rect">
            <a:avLst/>
          </a:prstGeom>
          <a:noFill/>
        </p:spPr>
        <p:txBody>
          <a:bodyPr wrap="square" rtlCol="0">
            <a:spAutoFit/>
          </a:bodyPr>
          <a:lstStyle/>
          <a:p>
            <a:r>
              <a:rPr lang="en-US" sz="1600">
                <a:solidFill>
                  <a:srgbClr val="1B1B1B"/>
                </a:solidFill>
                <a:highlight>
                  <a:srgbClr val="FFFFFF"/>
                </a:highlight>
                <a:ea typeface="Cambria"/>
              </a:rPr>
              <a:t>Adapted from: </a:t>
            </a:r>
            <a:r>
              <a:rPr lang="en-US" sz="1600">
                <a:highlight>
                  <a:srgbClr val="FFFFFF"/>
                </a:highlight>
              </a:rPr>
              <a:t>Sleep Health Foundation. (2024, January 12). </a:t>
            </a:r>
            <a:r>
              <a:rPr lang="en-US" sz="1600" i="1">
                <a:highlight>
                  <a:srgbClr val="FFFFFF"/>
                </a:highlight>
              </a:rPr>
              <a:t>Schizophrenia and sleep</a:t>
            </a:r>
            <a:r>
              <a:rPr lang="en-US" sz="1600">
                <a:highlight>
                  <a:srgbClr val="FFFFFF"/>
                </a:highlight>
              </a:rPr>
              <a:t>. </a:t>
            </a:r>
            <a:r>
              <a:rPr lang="en-US" sz="1600">
                <a:highlight>
                  <a:srgbClr val="FFFFFF"/>
                </a:highlight>
                <a:hlinkClick r:id="rId2" tooltip="https://www.sleephealthfoundation.org.au/sleep-topics/schizophrenia-and-sleep"/>
              </a:rPr>
              <a:t>https://www.sleephealthfoundation.org.au/sleep-topics/schizophrenia-and-sleep</a:t>
            </a:r>
            <a:endParaRPr lang="en-US">
              <a:solidFill>
                <a:srgbClr val="1B1B1B"/>
              </a:solidFill>
              <a:highlight>
                <a:srgbClr val="FFFFFF"/>
              </a:highlight>
              <a:ea typeface="Cambria"/>
            </a:endParaRPr>
          </a:p>
        </p:txBody>
      </p:sp>
    </p:spTree>
    <p:extLst>
      <p:ext uri="{BB962C8B-B14F-4D97-AF65-F5344CB8AC3E}">
        <p14:creationId xmlns:p14="http://schemas.microsoft.com/office/powerpoint/2010/main" val="33327209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C55B-88E1-659C-DD25-C54FB24787AA}"/>
              </a:ext>
            </a:extLst>
          </p:cNvPr>
          <p:cNvSpPr>
            <a:spLocks noGrp="1"/>
          </p:cNvSpPr>
          <p:nvPr>
            <p:ph type="ctrTitle"/>
          </p:nvPr>
        </p:nvSpPr>
        <p:spPr>
          <a:xfrm>
            <a:off x="1524000" y="2235200"/>
            <a:ext cx="9144000" cy="2387600"/>
          </a:xfrm>
        </p:spPr>
        <p:txBody>
          <a:bodyPr anchor="ctr"/>
          <a:lstStyle/>
          <a:p>
            <a:r>
              <a:rPr lang="en-US"/>
              <a:t>Common Diagnoses</a:t>
            </a:r>
          </a:p>
        </p:txBody>
      </p:sp>
    </p:spTree>
    <p:extLst>
      <p:ext uri="{BB962C8B-B14F-4D97-AF65-F5344CB8AC3E}">
        <p14:creationId xmlns:p14="http://schemas.microsoft.com/office/powerpoint/2010/main" val="2658734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EA9B0-B76F-C54C-86D7-5BB0618FAEB2}"/>
              </a:ext>
            </a:extLst>
          </p:cNvPr>
          <p:cNvSpPr>
            <a:spLocks noGrp="1"/>
          </p:cNvSpPr>
          <p:nvPr>
            <p:ph type="title"/>
          </p:nvPr>
        </p:nvSpPr>
        <p:spPr/>
        <p:txBody>
          <a:bodyPr/>
          <a:lstStyle/>
          <a:p>
            <a:pPr algn="ctr"/>
            <a:r>
              <a:rPr lang="en-US"/>
              <a:t>An Important Note:</a:t>
            </a:r>
          </a:p>
        </p:txBody>
      </p:sp>
      <p:sp>
        <p:nvSpPr>
          <p:cNvPr id="3" name="Content Placeholder 2">
            <a:extLst>
              <a:ext uri="{FF2B5EF4-FFF2-40B4-BE49-F238E27FC236}">
                <a16:creationId xmlns:a16="http://schemas.microsoft.com/office/drawing/2014/main" id="{2A4C7828-4AB9-6441-6147-5D534337B387}"/>
              </a:ext>
            </a:extLst>
          </p:cNvPr>
          <p:cNvSpPr>
            <a:spLocks noGrp="1"/>
          </p:cNvSpPr>
          <p:nvPr>
            <p:ph idx="1"/>
          </p:nvPr>
        </p:nvSpPr>
        <p:spPr/>
        <p:txBody>
          <a:bodyPr vert="horz" lIns="91440" tIns="45720" rIns="91440" bIns="45720" rtlCol="0" anchor="t">
            <a:normAutofit/>
          </a:bodyPr>
          <a:lstStyle/>
          <a:p>
            <a:pPr marL="0" indent="0">
              <a:buNone/>
            </a:pPr>
            <a:r>
              <a:rPr lang="en-US"/>
              <a:t>This presentation is not intended to diagnose – your diagnosis will be considered with the team and may be fluid over time. It can take time, relationship building, and further assessment to determine a specific diagnosis and diagnosis(es) can change over time. The most important thing is addressing symptoms and problems that YOU identify as most important and want to focus on.</a:t>
            </a:r>
          </a:p>
          <a:p>
            <a:pPr marL="0" indent="0">
              <a:buNone/>
            </a:pPr>
            <a:r>
              <a:rPr lang="en-US"/>
              <a:t>Diagnoses can sometimes help to guide treatment and identify tools that may be helpful to you in your recovery. Your team will partner with you wherever you are at and however you choose that to look, regardless of the diagnosis.</a:t>
            </a:r>
          </a:p>
        </p:txBody>
      </p:sp>
    </p:spTree>
    <p:extLst>
      <p:ext uri="{BB962C8B-B14F-4D97-AF65-F5344CB8AC3E}">
        <p14:creationId xmlns:p14="http://schemas.microsoft.com/office/powerpoint/2010/main" val="559157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DC708-5492-F689-39D4-AC5BB0FD0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E6A78-D9F2-C8EB-269C-F2E86FCAF2F4}"/>
              </a:ext>
            </a:extLst>
          </p:cNvPr>
          <p:cNvSpPr>
            <a:spLocks noGrp="1"/>
          </p:cNvSpPr>
          <p:nvPr>
            <p:ph type="title"/>
          </p:nvPr>
        </p:nvSpPr>
        <p:spPr/>
        <p:txBody>
          <a:bodyPr/>
          <a:lstStyle/>
          <a:p>
            <a:pPr algn="ctr"/>
            <a:r>
              <a:rPr lang="en-US"/>
              <a:t>Team Approach to Diagnosis.... </a:t>
            </a:r>
          </a:p>
        </p:txBody>
      </p:sp>
      <p:sp>
        <p:nvSpPr>
          <p:cNvPr id="3" name="Content Placeholder 2">
            <a:extLst>
              <a:ext uri="{FF2B5EF4-FFF2-40B4-BE49-F238E27FC236}">
                <a16:creationId xmlns:a16="http://schemas.microsoft.com/office/drawing/2014/main" id="{75F1F134-8449-9809-F925-4AF17A7F28C1}"/>
              </a:ext>
            </a:extLst>
          </p:cNvPr>
          <p:cNvSpPr>
            <a:spLocks noGrp="1"/>
          </p:cNvSpPr>
          <p:nvPr>
            <p:ph idx="1"/>
          </p:nvPr>
        </p:nvSpPr>
        <p:spPr>
          <a:xfrm>
            <a:off x="838200" y="1825625"/>
            <a:ext cx="7143750" cy="4351338"/>
          </a:xfrm>
        </p:spPr>
        <p:txBody>
          <a:bodyPr vert="horz" lIns="91440" tIns="45720" rIns="91440" bIns="45720" rtlCol="0" anchor="t">
            <a:normAutofit/>
          </a:bodyPr>
          <a:lstStyle/>
          <a:p>
            <a:r>
              <a:rPr lang="en-US"/>
              <a:t>Diagnosis is just one way to describe a set of symptoms. It guides clinicians in determining best treatment approaches. DSM-5 is the most used in the US for mental health diagnosis. </a:t>
            </a:r>
          </a:p>
          <a:p>
            <a:r>
              <a:rPr lang="en-US"/>
              <a:t>We meet where you are in terms of your own beliefs about the idea of diagnosis. </a:t>
            </a:r>
          </a:p>
          <a:p>
            <a:pPr lvl="1"/>
            <a:r>
              <a:rPr lang="en-US"/>
              <a:t>Your team is primarily interested in addressing symptoms that are causing you distress and helping you work on goals that are important to you and align with your values and needs.</a:t>
            </a:r>
          </a:p>
          <a:p>
            <a:endParaRPr lang="en-US"/>
          </a:p>
          <a:p>
            <a:pPr marL="0" indent="0">
              <a:buNone/>
            </a:pPr>
            <a:endParaRPr lang="en-US"/>
          </a:p>
        </p:txBody>
      </p:sp>
      <p:pic>
        <p:nvPicPr>
          <p:cNvPr id="4" name="Picture 3" descr="DSM-5 - Wikipedia">
            <a:extLst>
              <a:ext uri="{FF2B5EF4-FFF2-40B4-BE49-F238E27FC236}">
                <a16:creationId xmlns:a16="http://schemas.microsoft.com/office/drawing/2014/main" id="{EEFF19F8-EDE8-B9BC-1B97-C56D4E730761}"/>
              </a:ext>
            </a:extLst>
          </p:cNvPr>
          <p:cNvPicPr>
            <a:picLocks noChangeAspect="1"/>
          </p:cNvPicPr>
          <p:nvPr/>
        </p:nvPicPr>
        <p:blipFill>
          <a:blip r:embed="rId2"/>
          <a:stretch>
            <a:fillRect/>
          </a:stretch>
        </p:blipFill>
        <p:spPr>
          <a:xfrm>
            <a:off x="8487775" y="1828800"/>
            <a:ext cx="3007901" cy="4352925"/>
          </a:xfrm>
          <a:prstGeom prst="rect">
            <a:avLst/>
          </a:prstGeom>
        </p:spPr>
      </p:pic>
    </p:spTree>
    <p:extLst>
      <p:ext uri="{BB962C8B-B14F-4D97-AF65-F5344CB8AC3E}">
        <p14:creationId xmlns:p14="http://schemas.microsoft.com/office/powerpoint/2010/main" val="3267059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F60D-D9D8-CC61-AA7F-F76C64211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960DA6-3880-B225-9668-FCCEC4E1A5D1}"/>
              </a:ext>
            </a:extLst>
          </p:cNvPr>
          <p:cNvSpPr>
            <a:spLocks noGrp="1"/>
          </p:cNvSpPr>
          <p:nvPr>
            <p:ph type="title"/>
          </p:nvPr>
        </p:nvSpPr>
        <p:spPr/>
        <p:txBody>
          <a:bodyPr/>
          <a:lstStyle/>
          <a:p>
            <a:pPr algn="ctr"/>
            <a:r>
              <a:rPr lang="en-US"/>
              <a:t>Team Approach to Diagnosis.... </a:t>
            </a:r>
          </a:p>
        </p:txBody>
      </p:sp>
      <p:sp>
        <p:nvSpPr>
          <p:cNvPr id="3" name="Content Placeholder 2">
            <a:extLst>
              <a:ext uri="{FF2B5EF4-FFF2-40B4-BE49-F238E27FC236}">
                <a16:creationId xmlns:a16="http://schemas.microsoft.com/office/drawing/2014/main" id="{70EA5D5C-226D-09B1-332D-349FDD7732F7}"/>
              </a:ext>
            </a:extLst>
          </p:cNvPr>
          <p:cNvSpPr>
            <a:spLocks noGrp="1"/>
          </p:cNvSpPr>
          <p:nvPr>
            <p:ph idx="1"/>
          </p:nvPr>
        </p:nvSpPr>
        <p:spPr/>
        <p:txBody>
          <a:bodyPr vert="horz" lIns="91440" tIns="45720" rIns="91440" bIns="45720" rtlCol="0" anchor="t">
            <a:normAutofit fontScale="92500" lnSpcReduction="20000"/>
          </a:bodyPr>
          <a:lstStyle/>
          <a:p>
            <a:r>
              <a:rPr lang="en-US"/>
              <a:t>Keep in mind: </a:t>
            </a:r>
          </a:p>
          <a:p>
            <a:pPr lvl="1"/>
            <a:r>
              <a:rPr lang="en-US"/>
              <a:t>Diagnosis is a snapshot</a:t>
            </a:r>
          </a:p>
          <a:p>
            <a:pPr lvl="2"/>
            <a:r>
              <a:rPr lang="en-US"/>
              <a:t>It can be difficult to pinpoint a specific diagnosis initially. Diagnostic labels frequently change early on.</a:t>
            </a:r>
          </a:p>
          <a:p>
            <a:pPr lvl="1"/>
            <a:r>
              <a:rPr lang="en-US"/>
              <a:t>Individuals' experiences don't always fit into a diagnostic box</a:t>
            </a:r>
          </a:p>
          <a:p>
            <a:pPr lvl="1"/>
            <a:r>
              <a:rPr lang="en-US"/>
              <a:t>Mental health terms are often used by people in ways that don’t align with their definition. The way these words are used as slang are often stigmatizing, misleading, or inaccurate (like saying someone is “</a:t>
            </a:r>
            <a:r>
              <a:rPr lang="en-US" err="1"/>
              <a:t>schizo</a:t>
            </a:r>
            <a:r>
              <a:rPr lang="en-US"/>
              <a:t>” when they are acting erratically)</a:t>
            </a:r>
          </a:p>
          <a:p>
            <a:r>
              <a:rPr lang="en-US"/>
              <a:t>How can diagnosis be useful? </a:t>
            </a:r>
          </a:p>
          <a:p>
            <a:pPr lvl="1"/>
            <a:r>
              <a:rPr lang="en-US"/>
              <a:t>It can help with accommodations at school and/or work</a:t>
            </a:r>
          </a:p>
          <a:p>
            <a:pPr lvl="1"/>
            <a:r>
              <a:rPr lang="en-US"/>
              <a:t>It creates a shared language or understanding</a:t>
            </a:r>
          </a:p>
          <a:p>
            <a:pPr lvl="1"/>
            <a:r>
              <a:rPr lang="en-US"/>
              <a:t>Helps to guide how the team can offer the most helpful support – often called “treatment planning”</a:t>
            </a:r>
          </a:p>
        </p:txBody>
      </p:sp>
    </p:spTree>
    <p:extLst>
      <p:ext uri="{BB962C8B-B14F-4D97-AF65-F5344CB8AC3E}">
        <p14:creationId xmlns:p14="http://schemas.microsoft.com/office/powerpoint/2010/main" val="3402322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B30C-144E-99F1-D154-971052639A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69A4E-BF36-A4C9-B78E-F2002C409414}"/>
              </a:ext>
            </a:extLst>
          </p:cNvPr>
          <p:cNvSpPr>
            <a:spLocks noGrp="1"/>
          </p:cNvSpPr>
          <p:nvPr>
            <p:ph type="title"/>
          </p:nvPr>
        </p:nvSpPr>
        <p:spPr/>
        <p:txBody>
          <a:bodyPr/>
          <a:lstStyle/>
          <a:p>
            <a:pPr algn="ctr"/>
            <a:r>
              <a:rPr lang="en-US"/>
              <a:t>Team Approach to Diagnosis.... </a:t>
            </a:r>
          </a:p>
        </p:txBody>
      </p:sp>
      <p:sp>
        <p:nvSpPr>
          <p:cNvPr id="3" name="Content Placeholder 2">
            <a:extLst>
              <a:ext uri="{FF2B5EF4-FFF2-40B4-BE49-F238E27FC236}">
                <a16:creationId xmlns:a16="http://schemas.microsoft.com/office/drawing/2014/main" id="{2EC6A8B9-A772-BD21-8C8B-8734480390D4}"/>
              </a:ext>
            </a:extLst>
          </p:cNvPr>
          <p:cNvSpPr>
            <a:spLocks noGrp="1"/>
          </p:cNvSpPr>
          <p:nvPr>
            <p:ph idx="1"/>
          </p:nvPr>
        </p:nvSpPr>
        <p:spPr/>
        <p:txBody>
          <a:bodyPr vert="horz" lIns="91440" tIns="45720" rIns="91440" bIns="45720" rtlCol="0" anchor="t">
            <a:normAutofit fontScale="92500" lnSpcReduction="10000"/>
          </a:bodyPr>
          <a:lstStyle/>
          <a:p>
            <a:r>
              <a:rPr lang="en-US"/>
              <a:t>Your team works toward reaching a diagnosis using transdiagnostic approaches</a:t>
            </a:r>
          </a:p>
          <a:p>
            <a:pPr lvl="1"/>
            <a:r>
              <a:rPr lang="en-US">
                <a:hlinkClick r:id="rId2"/>
              </a:rPr>
              <a:t>https://www.nami.org/blog/the-transdiagnostic-dimensional-approach-another-way-of-understanding-mental-illness/</a:t>
            </a:r>
            <a:endParaRPr lang="en-US"/>
          </a:p>
          <a:p>
            <a:pPr lvl="1"/>
            <a:r>
              <a:rPr lang="en-US"/>
              <a:t>“Transdiagnostic approaches” think about mental illness “as an extreme and stressful version of common experiences, rather than as categories of distinct experiences.” This means that we try to avoid putting your experience into boxes and instead explore the different ways that your experiences show up.</a:t>
            </a:r>
          </a:p>
          <a:p>
            <a:r>
              <a:rPr lang="en-US"/>
              <a:t>How can diagnosis be useful? </a:t>
            </a:r>
          </a:p>
          <a:p>
            <a:pPr lvl="1"/>
            <a:r>
              <a:rPr lang="en-US"/>
              <a:t>It can help with accommodations at school and/or work</a:t>
            </a:r>
          </a:p>
          <a:p>
            <a:pPr lvl="1"/>
            <a:r>
              <a:rPr lang="en-US"/>
              <a:t>It creates a shared language or understanding</a:t>
            </a:r>
          </a:p>
          <a:p>
            <a:pPr lvl="1"/>
            <a:r>
              <a:rPr lang="en-US"/>
              <a:t>Helps to guide how the team can offer the most helpful support – often called “treatment planning”</a:t>
            </a:r>
          </a:p>
        </p:txBody>
      </p:sp>
    </p:spTree>
    <p:extLst>
      <p:ext uri="{BB962C8B-B14F-4D97-AF65-F5344CB8AC3E}">
        <p14:creationId xmlns:p14="http://schemas.microsoft.com/office/powerpoint/2010/main" val="3536947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psychological disorder&#10;&#10;AI-generated content may be incorrect.">
            <a:extLst>
              <a:ext uri="{FF2B5EF4-FFF2-40B4-BE49-F238E27FC236}">
                <a16:creationId xmlns:a16="http://schemas.microsoft.com/office/drawing/2014/main" id="{2AEED1D7-0BFA-FF18-3D2D-B6B5ADE6B2F4}"/>
              </a:ext>
            </a:extLst>
          </p:cNvPr>
          <p:cNvPicPr>
            <a:picLocks noChangeAspect="1"/>
          </p:cNvPicPr>
          <p:nvPr/>
        </p:nvPicPr>
        <p:blipFill>
          <a:blip r:embed="rId2"/>
          <a:stretch>
            <a:fillRect/>
          </a:stretch>
        </p:blipFill>
        <p:spPr>
          <a:xfrm>
            <a:off x="6884862" y="1825626"/>
            <a:ext cx="5152129" cy="3384550"/>
          </a:xfrm>
          <a:prstGeom prst="rect">
            <a:avLst/>
          </a:prstGeom>
        </p:spPr>
      </p:pic>
      <p:sp>
        <p:nvSpPr>
          <p:cNvPr id="2" name="Title 1">
            <a:extLst>
              <a:ext uri="{FF2B5EF4-FFF2-40B4-BE49-F238E27FC236}">
                <a16:creationId xmlns:a16="http://schemas.microsoft.com/office/drawing/2014/main" id="{24BE7C9F-1233-C828-DEDF-718273948A69}"/>
              </a:ext>
            </a:extLst>
          </p:cNvPr>
          <p:cNvSpPr>
            <a:spLocks noGrp="1"/>
          </p:cNvSpPr>
          <p:nvPr>
            <p:ph type="title"/>
          </p:nvPr>
        </p:nvSpPr>
        <p:spPr/>
        <p:txBody>
          <a:bodyPr>
            <a:normAutofit fontScale="90000"/>
          </a:bodyPr>
          <a:lstStyle/>
          <a:p>
            <a:pPr algn="ctr"/>
            <a:r>
              <a:rPr lang="en-US"/>
              <a:t>Clinical High Risk for Psychosis</a:t>
            </a:r>
            <a:br>
              <a:rPr lang="en-US"/>
            </a:br>
            <a:r>
              <a:rPr lang="en-US" sz="2700"/>
              <a:t>Also known as</a:t>
            </a:r>
            <a:r>
              <a:rPr lang="en-US" sz="2700" b="1"/>
              <a:t> </a:t>
            </a:r>
            <a:r>
              <a:rPr lang="en-US" sz="2700"/>
              <a:t>Psychosis Risk Syndrome or A</a:t>
            </a:r>
            <a:r>
              <a:rPr lang="en-US" sz="2700">
                <a:ea typeface="+mn-lt"/>
                <a:cs typeface="+mn-lt"/>
              </a:rPr>
              <a:t>ttenuated Psychosis Syndrome</a:t>
            </a:r>
            <a:endParaRPr lang="en-US"/>
          </a:p>
        </p:txBody>
      </p:sp>
      <p:sp>
        <p:nvSpPr>
          <p:cNvPr id="3" name="Content Placeholder 2">
            <a:extLst>
              <a:ext uri="{FF2B5EF4-FFF2-40B4-BE49-F238E27FC236}">
                <a16:creationId xmlns:a16="http://schemas.microsoft.com/office/drawing/2014/main" id="{21627C29-4732-0E58-FF5C-B80DA09873D3}"/>
              </a:ext>
            </a:extLst>
          </p:cNvPr>
          <p:cNvSpPr>
            <a:spLocks noGrp="1"/>
          </p:cNvSpPr>
          <p:nvPr>
            <p:ph idx="1"/>
          </p:nvPr>
        </p:nvSpPr>
        <p:spPr>
          <a:xfrm>
            <a:off x="533400" y="1825625"/>
            <a:ext cx="6858000" cy="4351338"/>
          </a:xfrm>
        </p:spPr>
        <p:txBody>
          <a:bodyPr vert="horz" lIns="91440" tIns="45720" rIns="91440" bIns="45720" rtlCol="0" anchor="t">
            <a:normAutofit lnSpcReduction="10000"/>
          </a:bodyPr>
          <a:lstStyle/>
          <a:p>
            <a:r>
              <a:rPr lang="en-US" sz="1800"/>
              <a:t>There are typically signs that symptoms of psychosis are developing before a  full episode of psychosis occurs.</a:t>
            </a:r>
            <a:endParaRPr lang="en-US"/>
          </a:p>
          <a:p>
            <a:r>
              <a:rPr lang="en-US" sz="1800"/>
              <a:t>Clinical High Risk for Psychosis (</a:t>
            </a:r>
            <a:r>
              <a:rPr lang="en-US" sz="1800" err="1"/>
              <a:t>CHRp</a:t>
            </a:r>
            <a:r>
              <a:rPr lang="en-US" sz="1800"/>
              <a:t>) describes a set of experiences that may indicate someone is at increased risk for developing psychosis. These experiences are often new, confusing, or out of character, and can feel overwhelming, but they are also common, treatable, and does not a indicate a specific diagnosis.</a:t>
            </a:r>
          </a:p>
          <a:p>
            <a:pPr lvl="1"/>
            <a:r>
              <a:rPr lang="en-US" sz="1400"/>
              <a:t>(</a:t>
            </a:r>
            <a:r>
              <a:rPr lang="en-US" sz="1400">
                <a:hlinkClick r:id="rId3"/>
              </a:rPr>
              <a:t>https://www.lanecountyeasa.org/what-is-chrp</a:t>
            </a:r>
            <a:r>
              <a:rPr lang="en-US" sz="1400"/>
              <a:t>) </a:t>
            </a:r>
          </a:p>
          <a:p>
            <a:r>
              <a:rPr lang="en-US" sz="1800"/>
              <a:t>Clinical high-risk symptoms involve mild or infrequent hallucinations, delusions, or disorganized speech that do not meet full psychotic disorder criteria but cause significant distress.  </a:t>
            </a:r>
            <a:endParaRPr lang="en-US"/>
          </a:p>
          <a:p>
            <a:r>
              <a:rPr lang="en-US" sz="1800"/>
              <a:t>The individual typically retains insight into the changes that are occurring. </a:t>
            </a:r>
            <a:r>
              <a:rPr lang="en-US" sz="1800" i="1"/>
              <a:t>Insight: a person’s awareness, or lack thereof, of mental health symptoms</a:t>
            </a:r>
            <a:endParaRPr lang="en-US"/>
          </a:p>
          <a:p>
            <a:endParaRPr lang="en-US" sz="1800">
              <a:ea typeface="+mn-lt"/>
              <a:cs typeface="+mn-lt"/>
            </a:endParaRPr>
          </a:p>
          <a:p>
            <a:endParaRPr lang="en-US" sz="1800"/>
          </a:p>
          <a:p>
            <a:pPr marL="0" indent="0">
              <a:buNone/>
            </a:pPr>
            <a:endParaRPr lang="en-US" sz="1800"/>
          </a:p>
        </p:txBody>
      </p:sp>
    </p:spTree>
    <p:extLst>
      <p:ext uri="{BB962C8B-B14F-4D97-AF65-F5344CB8AC3E}">
        <p14:creationId xmlns:p14="http://schemas.microsoft.com/office/powerpoint/2010/main" val="6510946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p:txBody>
          <a:bodyPr/>
          <a:lstStyle/>
          <a:p>
            <a:pPr algn="ctr"/>
            <a:r>
              <a:rPr lang="en-US"/>
              <a:t>DSM-5: Schizophrenia</a:t>
            </a:r>
          </a:p>
        </p:txBody>
      </p:sp>
      <p:sp>
        <p:nvSpPr>
          <p:cNvPr id="11" name="Content Placeholder 10">
            <a:extLst>
              <a:ext uri="{FF2B5EF4-FFF2-40B4-BE49-F238E27FC236}">
                <a16:creationId xmlns:a16="http://schemas.microsoft.com/office/drawing/2014/main" id="{B6A840E0-D03E-5E42-B1C4-D8700F6CB6B5}"/>
              </a:ext>
            </a:extLst>
          </p:cNvPr>
          <p:cNvSpPr>
            <a:spLocks noGrp="1"/>
          </p:cNvSpPr>
          <p:nvPr>
            <p:ph idx="1"/>
          </p:nvPr>
        </p:nvSpPr>
        <p:spPr>
          <a:solidFill>
            <a:schemeClr val="bg1"/>
          </a:solidFill>
        </p:spPr>
        <p:txBody>
          <a:bodyPr/>
          <a:lstStyle/>
          <a:p>
            <a:pPr marL="457200" indent="-457200">
              <a:buAutoNum type="alphaUcPeriod"/>
            </a:pPr>
            <a:r>
              <a:rPr lang="en-US"/>
              <a:t>Two (or more) of the following, each present for a significant portion of time during a 1-month period (or less if successfully treated). At least one of these must be (1), (2), or (3).</a:t>
            </a:r>
          </a:p>
          <a:p>
            <a:pPr marL="457200" indent="-457200">
              <a:buAutoNum type="arabicPeriod"/>
            </a:pPr>
            <a:r>
              <a:rPr lang="en-US"/>
              <a:t>Delusions</a:t>
            </a:r>
          </a:p>
          <a:p>
            <a:pPr marL="457200" indent="-457200">
              <a:buAutoNum type="arabicPeriod"/>
            </a:pPr>
            <a:r>
              <a:rPr lang="en-US"/>
              <a:t>Hallucinations</a:t>
            </a:r>
          </a:p>
          <a:p>
            <a:pPr marL="457200" indent="-457200">
              <a:buAutoNum type="arabicPeriod"/>
            </a:pPr>
            <a:r>
              <a:rPr lang="en-US"/>
              <a:t>Disorganized speech (e.g. frequent derailment or incoherence)</a:t>
            </a:r>
          </a:p>
          <a:p>
            <a:pPr marL="457200" indent="-457200">
              <a:buAutoNum type="arabicPeriod"/>
            </a:pPr>
            <a:r>
              <a:rPr lang="en-US"/>
              <a:t>Grossly disorganized or catatonic behavior</a:t>
            </a:r>
          </a:p>
          <a:p>
            <a:pPr marL="457200" indent="-457200">
              <a:buAutoNum type="arabicPeriod"/>
            </a:pPr>
            <a:r>
              <a:rPr lang="en-US"/>
              <a:t>Negative symptoms (i.e., diminished emotional expression or avolition).</a:t>
            </a:r>
          </a:p>
        </p:txBody>
      </p:sp>
    </p:spTree>
    <p:extLst>
      <p:ext uri="{BB962C8B-B14F-4D97-AF65-F5344CB8AC3E}">
        <p14:creationId xmlns:p14="http://schemas.microsoft.com/office/powerpoint/2010/main" val="38985113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8A04-248D-FB4F-920F-388AF2755428}"/>
              </a:ext>
            </a:extLst>
          </p:cNvPr>
          <p:cNvSpPr>
            <a:spLocks noGrp="1"/>
          </p:cNvSpPr>
          <p:nvPr>
            <p:ph type="title"/>
          </p:nvPr>
        </p:nvSpPr>
        <p:spPr/>
        <p:txBody>
          <a:bodyPr/>
          <a:lstStyle/>
          <a:p>
            <a:pPr algn="ctr"/>
            <a:r>
              <a:rPr lang="en-US"/>
              <a:t>DSM-5: Schizoaffective Disorder</a:t>
            </a:r>
          </a:p>
        </p:txBody>
      </p:sp>
      <p:sp>
        <p:nvSpPr>
          <p:cNvPr id="3" name="Content Placeholder 2">
            <a:extLst>
              <a:ext uri="{FF2B5EF4-FFF2-40B4-BE49-F238E27FC236}">
                <a16:creationId xmlns:a16="http://schemas.microsoft.com/office/drawing/2014/main" id="{1F75F6E9-AE42-9C40-B059-0209B8DD0246}"/>
              </a:ext>
            </a:extLst>
          </p:cNvPr>
          <p:cNvSpPr>
            <a:spLocks noGrp="1"/>
          </p:cNvSpPr>
          <p:nvPr>
            <p:ph idx="1"/>
          </p:nvPr>
        </p:nvSpPr>
        <p:spPr>
          <a:xfrm>
            <a:off x="838200" y="1600200"/>
            <a:ext cx="10515600" cy="4533900"/>
          </a:xfrm>
          <a:solidFill>
            <a:schemeClr val="bg1"/>
          </a:solidFill>
        </p:spPr>
        <p:txBody>
          <a:bodyPr vert="horz" lIns="91440" tIns="45720" rIns="91440" bIns="45720" rtlCol="0" anchor="t">
            <a:normAutofit/>
          </a:bodyPr>
          <a:lstStyle/>
          <a:p>
            <a:r>
              <a:rPr lang="en-US"/>
              <a:t>An uninterrupted period of illness during which there is a major mood episode (major depressive or manic episode) while meeting criteria for schizophrenia</a:t>
            </a:r>
          </a:p>
          <a:p>
            <a:r>
              <a:rPr lang="en-US"/>
              <a:t>Delusion or hallucinations present for 2 or more weeks in the absence of a major mood episode</a:t>
            </a:r>
          </a:p>
          <a:p>
            <a:r>
              <a:rPr lang="en-US"/>
              <a:t>The mood episode/mood symptoms are present for the majority of the total duration of the active and residual portions of the illness</a:t>
            </a:r>
          </a:p>
          <a:p>
            <a:r>
              <a:rPr lang="en-US"/>
              <a:t>Similar to other exclusions, the mood symptoms are not attributable to a substance (abusable substance, medication)</a:t>
            </a:r>
          </a:p>
          <a:p>
            <a:pPr marL="0" indent="0" algn="ctr">
              <a:buNone/>
            </a:pPr>
            <a:endParaRPr lang="en-US" b="1">
              <a:solidFill>
                <a:schemeClr val="accent6"/>
              </a:solidFill>
            </a:endParaRPr>
          </a:p>
        </p:txBody>
      </p:sp>
    </p:spTree>
    <p:extLst>
      <p:ext uri="{BB962C8B-B14F-4D97-AF65-F5344CB8AC3E}">
        <p14:creationId xmlns:p14="http://schemas.microsoft.com/office/powerpoint/2010/main" val="40784298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9491A-CC5C-2DDF-E41D-0233016DC016}"/>
              </a:ext>
            </a:extLst>
          </p:cNvPr>
          <p:cNvSpPr>
            <a:spLocks noGrp="1"/>
          </p:cNvSpPr>
          <p:nvPr>
            <p:ph type="title"/>
          </p:nvPr>
        </p:nvSpPr>
        <p:spPr/>
        <p:txBody>
          <a:bodyPr/>
          <a:lstStyle/>
          <a:p>
            <a:pPr algn="ctr"/>
            <a:r>
              <a:rPr lang="en-US"/>
              <a:t>Schizophrenia and Schizophrenia-Spectrum Disorders, in other words…</a:t>
            </a:r>
          </a:p>
        </p:txBody>
      </p:sp>
      <p:sp>
        <p:nvSpPr>
          <p:cNvPr id="3" name="Content Placeholder 2">
            <a:extLst>
              <a:ext uri="{FF2B5EF4-FFF2-40B4-BE49-F238E27FC236}">
                <a16:creationId xmlns:a16="http://schemas.microsoft.com/office/drawing/2014/main" id="{565F2DF2-D2BE-D673-FC28-79BA91A122FA}"/>
              </a:ext>
            </a:extLst>
          </p:cNvPr>
          <p:cNvSpPr>
            <a:spLocks noGrp="1"/>
          </p:cNvSpPr>
          <p:nvPr>
            <p:ph idx="1"/>
          </p:nvPr>
        </p:nvSpPr>
        <p:spPr/>
        <p:txBody>
          <a:bodyPr vert="horz" lIns="91440" tIns="45720" rIns="91440" bIns="45720" rtlCol="0" anchor="t">
            <a:normAutofit lnSpcReduction="10000"/>
          </a:bodyPr>
          <a:lstStyle/>
          <a:p>
            <a:pPr marL="0" indent="0">
              <a:buNone/>
            </a:pPr>
            <a:r>
              <a:rPr lang="en-US"/>
              <a:t>Schizophrenia is the most commonly known diagnosis that people attribute to psychosis. However, there are multiple diagnoses that fall under what is called “schizophrenia spectrum disorders.” Many of the differences between these diagnoses are about the length of symptoms, presence or lack of certain psychotic symptoms, and presence of mood instability (like depression or mania).  </a:t>
            </a:r>
          </a:p>
          <a:p>
            <a:pPr marL="0" indent="0">
              <a:buNone/>
            </a:pPr>
            <a:r>
              <a:rPr lang="en-US"/>
              <a:t>Other common diagnoses you might hear are:</a:t>
            </a:r>
          </a:p>
          <a:p>
            <a:pPr lvl="1"/>
            <a:r>
              <a:rPr lang="en-US"/>
              <a:t>Brief Psychotic Disorder – a short-term (under 1 mo.) single episode of psychosis</a:t>
            </a:r>
          </a:p>
          <a:p>
            <a:pPr lvl="1"/>
            <a:r>
              <a:rPr lang="en-US"/>
              <a:t>Schizophreniform – a short-term (under 6 mo.) experience of psychosis</a:t>
            </a:r>
          </a:p>
          <a:p>
            <a:pPr lvl="1"/>
            <a:r>
              <a:rPr lang="en-US"/>
              <a:t>Delusional Disorder – psychosis that does not present with hallucinations, instead presents with delusions as the primary experience</a:t>
            </a:r>
          </a:p>
        </p:txBody>
      </p:sp>
    </p:spTree>
    <p:extLst>
      <p:ext uri="{BB962C8B-B14F-4D97-AF65-F5344CB8AC3E}">
        <p14:creationId xmlns:p14="http://schemas.microsoft.com/office/powerpoint/2010/main" val="3379220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3FFE9-7C50-496B-55B4-2A2647A728CE}"/>
              </a:ext>
            </a:extLst>
          </p:cNvPr>
          <p:cNvSpPr>
            <a:spLocks noGrp="1"/>
          </p:cNvSpPr>
          <p:nvPr>
            <p:ph type="title"/>
          </p:nvPr>
        </p:nvSpPr>
        <p:spPr/>
        <p:txBody>
          <a:bodyPr/>
          <a:lstStyle/>
          <a:p>
            <a:pPr algn="ctr"/>
            <a:r>
              <a:rPr lang="en-US"/>
              <a:t>Icebreaker/Discussion</a:t>
            </a:r>
          </a:p>
        </p:txBody>
      </p:sp>
      <p:sp>
        <p:nvSpPr>
          <p:cNvPr id="3" name="Content Placeholder 2">
            <a:extLst>
              <a:ext uri="{FF2B5EF4-FFF2-40B4-BE49-F238E27FC236}">
                <a16:creationId xmlns:a16="http://schemas.microsoft.com/office/drawing/2014/main" id="{0AF27D59-4F13-3EBC-2184-BD432F29A0A8}"/>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b="1"/>
              <a:t>PRESENTER NOTES/IDEAS:</a:t>
            </a:r>
          </a:p>
          <a:p>
            <a:r>
              <a:rPr lang="en-US"/>
              <a:t>Activity ideas:</a:t>
            </a:r>
          </a:p>
          <a:p>
            <a:pPr lvl="1"/>
            <a:r>
              <a:rPr lang="en-US"/>
              <a:t>Get creative – find something that is engaging and accessible for participants. Consider your audience and location – if you have space and ability to move around, feel free to use that! If virtual, try to find an activity that encourages engagement even when the group is not in one room.</a:t>
            </a:r>
          </a:p>
          <a:p>
            <a:pPr lvl="1"/>
            <a:r>
              <a:rPr lang="en-US">
                <a:hlinkClick r:id="rId3"/>
              </a:rPr>
              <a:t>https://www.sessionlab.com/blog/icebreaker-games/</a:t>
            </a:r>
            <a:endParaRPr lang="en-US"/>
          </a:p>
          <a:p>
            <a:pPr lvl="1"/>
            <a:r>
              <a:rPr lang="en-US">
                <a:hlinkClick r:id="rId4"/>
              </a:rPr>
              <a:t>https://weand.me/2024/09/03/no-prep-icebreakers-for-adults/</a:t>
            </a:r>
            <a:endParaRPr lang="en-US"/>
          </a:p>
          <a:p>
            <a:r>
              <a:rPr lang="en-US"/>
              <a:t>Consider asking participants what they are hoping to get out of the workshop. When they answer, refer to different sections coming up on the agenda that will relate to their concerns, or write down questions that you may want to go more in depth with later in the workshop.  This can include questions for the lived experience panel that you gather ahead of time and share with the presenters.</a:t>
            </a:r>
          </a:p>
          <a:p>
            <a:endParaRPr lang="en-US"/>
          </a:p>
        </p:txBody>
      </p:sp>
    </p:spTree>
    <p:extLst>
      <p:ext uri="{BB962C8B-B14F-4D97-AF65-F5344CB8AC3E}">
        <p14:creationId xmlns:p14="http://schemas.microsoft.com/office/powerpoint/2010/main" val="31832415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3E03-4320-9E4B-B633-4986418C1912}"/>
              </a:ext>
            </a:extLst>
          </p:cNvPr>
          <p:cNvSpPr>
            <a:spLocks noGrp="1"/>
          </p:cNvSpPr>
          <p:nvPr>
            <p:ph type="title"/>
          </p:nvPr>
        </p:nvSpPr>
        <p:spPr/>
        <p:txBody>
          <a:bodyPr/>
          <a:lstStyle/>
          <a:p>
            <a:pPr algn="ctr"/>
            <a:r>
              <a:rPr lang="en-US"/>
              <a:t>DSM-5: Major Depressive Disorder</a:t>
            </a:r>
          </a:p>
        </p:txBody>
      </p:sp>
      <p:sp>
        <p:nvSpPr>
          <p:cNvPr id="3" name="Content Placeholder 2">
            <a:extLst>
              <a:ext uri="{FF2B5EF4-FFF2-40B4-BE49-F238E27FC236}">
                <a16:creationId xmlns:a16="http://schemas.microsoft.com/office/drawing/2014/main" id="{645D8DF9-F19D-274A-8877-F85BF014F0C0}"/>
              </a:ext>
            </a:extLst>
          </p:cNvPr>
          <p:cNvSpPr>
            <a:spLocks noGrp="1"/>
          </p:cNvSpPr>
          <p:nvPr>
            <p:ph idx="1"/>
          </p:nvPr>
        </p:nvSpPr>
        <p:spPr>
          <a:xfrm>
            <a:off x="838200" y="1600200"/>
            <a:ext cx="10515600" cy="4635500"/>
          </a:xfrm>
          <a:solidFill>
            <a:schemeClr val="bg1"/>
          </a:solidFill>
        </p:spPr>
        <p:txBody>
          <a:bodyPr vert="horz" lIns="91440" tIns="45720" rIns="91440" bIns="45720" rtlCol="0" anchor="t">
            <a:normAutofit fontScale="70000" lnSpcReduction="20000"/>
          </a:bodyPr>
          <a:lstStyle/>
          <a:p>
            <a:pPr marL="0" indent="0">
              <a:buNone/>
            </a:pPr>
            <a:r>
              <a:rPr lang="en-US"/>
              <a:t>Five (or more) of the following symptoms present for the same 2-week period representing  a change from previous functioning; at least one of the symptoms is either (1) depressed mood or (2) loss of interest or pleasure.</a:t>
            </a:r>
          </a:p>
          <a:p>
            <a:pPr marL="457200" indent="-457200">
              <a:buFont typeface="+mj-lt"/>
              <a:buAutoNum type="arabicPeriod"/>
            </a:pPr>
            <a:r>
              <a:rPr lang="en-US"/>
              <a:t>Depressed mood most of the day, nearly every day (sadness, emptiness, hopelessness)</a:t>
            </a:r>
          </a:p>
          <a:p>
            <a:pPr marL="457200" indent="-457200">
              <a:buFont typeface="+mj-lt"/>
              <a:buAutoNum type="arabicPeriod"/>
            </a:pPr>
            <a:r>
              <a:rPr lang="en-US"/>
              <a:t>Markedly diminished interest in things that previously gave one pleasure</a:t>
            </a:r>
          </a:p>
          <a:p>
            <a:pPr marL="457200" indent="-457200">
              <a:buFont typeface="+mj-lt"/>
              <a:buAutoNum type="arabicPeriod"/>
            </a:pPr>
            <a:r>
              <a:rPr lang="en-US"/>
              <a:t>Significant weight loss when not trying to lose weight or weight gain in the absence of desire to, or loss of appetite</a:t>
            </a:r>
          </a:p>
          <a:p>
            <a:pPr marL="457200" indent="-457200">
              <a:buFont typeface="+mj-lt"/>
              <a:buAutoNum type="arabicPeriod"/>
            </a:pPr>
            <a:r>
              <a:rPr lang="en-US"/>
              <a:t>Insomnia or hypersomnia nearly every day</a:t>
            </a:r>
          </a:p>
          <a:p>
            <a:pPr marL="457200" indent="-457200">
              <a:buFont typeface="+mj-lt"/>
              <a:buAutoNum type="arabicPeriod"/>
            </a:pPr>
            <a:r>
              <a:rPr lang="en-US"/>
              <a:t>Psychomotor agitation or slowing nearly every day that is observable to others</a:t>
            </a:r>
          </a:p>
          <a:p>
            <a:pPr marL="457200" indent="-457200">
              <a:buFont typeface="+mj-lt"/>
              <a:buAutoNum type="arabicPeriod"/>
            </a:pPr>
            <a:r>
              <a:rPr lang="en-US"/>
              <a:t>Fatigue or loss of energy nearly every day</a:t>
            </a:r>
          </a:p>
          <a:p>
            <a:pPr marL="457200" indent="-457200">
              <a:buFont typeface="+mj-lt"/>
              <a:buAutoNum type="arabicPeriod"/>
            </a:pPr>
            <a:r>
              <a:rPr lang="en-US"/>
              <a:t>Feelings of worthlessness or excessive guilt plaguing someone nearly every day</a:t>
            </a:r>
          </a:p>
          <a:p>
            <a:pPr marL="457200" indent="-457200">
              <a:buFont typeface="+mj-lt"/>
              <a:buAutoNum type="arabicPeriod"/>
            </a:pPr>
            <a:r>
              <a:rPr lang="en-US"/>
              <a:t>Diminished ability to think or concentrate, or marked indecisiveness</a:t>
            </a:r>
          </a:p>
          <a:p>
            <a:pPr marL="457200" indent="-457200">
              <a:buFont typeface="+mj-lt"/>
              <a:buAutoNum type="arabicPeriod"/>
            </a:pPr>
            <a:r>
              <a:rPr lang="en-US"/>
              <a:t>Recurrent thoughts of death, recurrent suicidal ideation without a plan or suicidal planning, or an attempt to end one’s life</a:t>
            </a:r>
          </a:p>
        </p:txBody>
      </p:sp>
    </p:spTree>
    <p:extLst>
      <p:ext uri="{BB962C8B-B14F-4D97-AF65-F5344CB8AC3E}">
        <p14:creationId xmlns:p14="http://schemas.microsoft.com/office/powerpoint/2010/main" val="26335151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29E3F-F49F-155F-CBFE-B2BFF579C1DF}"/>
              </a:ext>
            </a:extLst>
          </p:cNvPr>
          <p:cNvSpPr>
            <a:spLocks noGrp="1"/>
          </p:cNvSpPr>
          <p:nvPr>
            <p:ph type="title"/>
          </p:nvPr>
        </p:nvSpPr>
        <p:spPr/>
        <p:txBody>
          <a:bodyPr/>
          <a:lstStyle/>
          <a:p>
            <a:pPr algn="ctr"/>
            <a:r>
              <a:rPr lang="en-US"/>
              <a:t>Depression, in other words…</a:t>
            </a:r>
          </a:p>
        </p:txBody>
      </p:sp>
      <p:sp>
        <p:nvSpPr>
          <p:cNvPr id="3" name="Content Placeholder 2">
            <a:extLst>
              <a:ext uri="{FF2B5EF4-FFF2-40B4-BE49-F238E27FC236}">
                <a16:creationId xmlns:a16="http://schemas.microsoft.com/office/drawing/2014/main" id="{83E02A02-4E3B-46D6-C1E4-A58B0AE147D9}"/>
              </a:ext>
            </a:extLst>
          </p:cNvPr>
          <p:cNvSpPr>
            <a:spLocks noGrp="1"/>
          </p:cNvSpPr>
          <p:nvPr>
            <p:ph idx="1"/>
          </p:nvPr>
        </p:nvSpPr>
        <p:spPr/>
        <p:txBody>
          <a:bodyPr>
            <a:normAutofit fontScale="92500" lnSpcReduction="10000"/>
          </a:bodyPr>
          <a:lstStyle/>
          <a:p>
            <a:pPr marL="0" indent="0">
              <a:buNone/>
            </a:pPr>
            <a:r>
              <a:rPr lang="en-US"/>
              <a:t>Depression is not just being sad or having a hard time. When someone is experiencing depression, it means that they are struggling to function or are moving through the world as if there is a heavy weight holding them down.</a:t>
            </a:r>
          </a:p>
          <a:p>
            <a:pPr marL="0" indent="0">
              <a:buNone/>
            </a:pPr>
            <a:r>
              <a:rPr lang="en-US"/>
              <a:t>People living with depression often experience:</a:t>
            </a:r>
          </a:p>
          <a:p>
            <a:r>
              <a:rPr lang="en-US"/>
              <a:t>Profound hopelessness, sadness, or numbness. This often is joined by feelings of worthlessness or guilt</a:t>
            </a:r>
          </a:p>
          <a:p>
            <a:r>
              <a:rPr lang="en-US"/>
              <a:t>Extreme difficulties with finding a reason or the will to move through life</a:t>
            </a:r>
          </a:p>
          <a:p>
            <a:r>
              <a:rPr lang="en-US"/>
              <a:t>A severe and sudden loss of interest in things they once loved</a:t>
            </a:r>
          </a:p>
          <a:p>
            <a:r>
              <a:rPr lang="en-US"/>
              <a:t>Deep fatigue, regardless of the amount of sleep they get</a:t>
            </a:r>
          </a:p>
          <a:p>
            <a:r>
              <a:rPr lang="en-US"/>
              <a:t>Changes in appetite, potentially leading to weight gain or loss</a:t>
            </a:r>
          </a:p>
          <a:p>
            <a:endParaRPr lang="en-US"/>
          </a:p>
        </p:txBody>
      </p:sp>
    </p:spTree>
    <p:extLst>
      <p:ext uri="{BB962C8B-B14F-4D97-AF65-F5344CB8AC3E}">
        <p14:creationId xmlns:p14="http://schemas.microsoft.com/office/powerpoint/2010/main" val="22331174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8A04-248D-FB4F-920F-388AF2755428}"/>
              </a:ext>
            </a:extLst>
          </p:cNvPr>
          <p:cNvSpPr>
            <a:spLocks noGrp="1"/>
          </p:cNvSpPr>
          <p:nvPr>
            <p:ph type="title"/>
          </p:nvPr>
        </p:nvSpPr>
        <p:spPr/>
        <p:txBody>
          <a:bodyPr/>
          <a:lstStyle/>
          <a:p>
            <a:pPr algn="ctr"/>
            <a:r>
              <a:rPr lang="en-US"/>
              <a:t>DSM-5: Manic Episode</a:t>
            </a:r>
          </a:p>
        </p:txBody>
      </p:sp>
      <p:sp>
        <p:nvSpPr>
          <p:cNvPr id="3" name="Content Placeholder 2">
            <a:extLst>
              <a:ext uri="{FF2B5EF4-FFF2-40B4-BE49-F238E27FC236}">
                <a16:creationId xmlns:a16="http://schemas.microsoft.com/office/drawing/2014/main" id="{1F75F6E9-AE42-9C40-B059-0209B8DD0246}"/>
              </a:ext>
            </a:extLst>
          </p:cNvPr>
          <p:cNvSpPr>
            <a:spLocks noGrp="1"/>
          </p:cNvSpPr>
          <p:nvPr>
            <p:ph idx="1"/>
          </p:nvPr>
        </p:nvSpPr>
        <p:spPr>
          <a:xfrm>
            <a:off x="838200" y="1600200"/>
            <a:ext cx="10515600" cy="4838700"/>
          </a:xfrm>
          <a:solidFill>
            <a:schemeClr val="bg1"/>
          </a:solidFill>
        </p:spPr>
        <p:txBody>
          <a:bodyPr>
            <a:normAutofit fontScale="92500" lnSpcReduction="20000"/>
          </a:bodyPr>
          <a:lstStyle/>
          <a:p>
            <a:pPr marL="0" indent="0">
              <a:buNone/>
            </a:pPr>
            <a:r>
              <a:rPr lang="en-US"/>
              <a:t>In that episode of mood disturbance and increased energy or activity, three or more of the following (four if the mood is only irritable) must be present and represent a noticeable change from baseline:</a:t>
            </a:r>
          </a:p>
          <a:p>
            <a:pPr marL="457200" indent="-457200">
              <a:buFont typeface="+mj-lt"/>
              <a:buAutoNum type="arabicPeriod"/>
            </a:pPr>
            <a:r>
              <a:rPr lang="en-US"/>
              <a:t>Inflated self-esteem or grandiosity</a:t>
            </a:r>
          </a:p>
          <a:p>
            <a:pPr marL="457200" indent="-457200">
              <a:buFont typeface="+mj-lt"/>
              <a:buAutoNum type="arabicPeriod"/>
            </a:pPr>
            <a:r>
              <a:rPr lang="en-US"/>
              <a:t>Decreased need for sleep</a:t>
            </a:r>
          </a:p>
          <a:p>
            <a:pPr marL="457200" indent="-457200">
              <a:buFont typeface="+mj-lt"/>
              <a:buAutoNum type="arabicPeriod"/>
            </a:pPr>
            <a:r>
              <a:rPr lang="en-US"/>
              <a:t>More talkative than usual or pressure to keep talking</a:t>
            </a:r>
          </a:p>
          <a:p>
            <a:pPr marL="457200" indent="-457200">
              <a:buFont typeface="+mj-lt"/>
              <a:buAutoNum type="arabicPeriod"/>
            </a:pPr>
            <a:r>
              <a:rPr lang="en-US"/>
              <a:t>Flight of ideas or subjective experience of racing thoughts</a:t>
            </a:r>
          </a:p>
          <a:p>
            <a:pPr marL="457200" indent="-457200">
              <a:buFont typeface="+mj-lt"/>
              <a:buAutoNum type="arabicPeriod"/>
            </a:pPr>
            <a:r>
              <a:rPr lang="en-US"/>
              <a:t>Distractibility (attention to easily drawn to unimportant or extraneous details)</a:t>
            </a:r>
          </a:p>
          <a:p>
            <a:pPr marL="457200" indent="-457200">
              <a:buFont typeface="+mj-lt"/>
              <a:buAutoNum type="arabicPeriod"/>
            </a:pPr>
            <a:r>
              <a:rPr lang="en-US"/>
              <a:t>Increased in goal-directed activities or psychomotor agitation</a:t>
            </a:r>
          </a:p>
          <a:p>
            <a:pPr marL="457200" indent="-457200">
              <a:buFont typeface="+mj-lt"/>
              <a:buAutoNum type="arabicPeriod"/>
            </a:pPr>
            <a:r>
              <a:rPr lang="en-US"/>
              <a:t>Excessive involvement in activities that have a high potential for painful consequences (unrestrained buying, sexual activity that one may regret, posting things online that one would regret)</a:t>
            </a:r>
          </a:p>
        </p:txBody>
      </p:sp>
    </p:spTree>
    <p:extLst>
      <p:ext uri="{BB962C8B-B14F-4D97-AF65-F5344CB8AC3E}">
        <p14:creationId xmlns:p14="http://schemas.microsoft.com/office/powerpoint/2010/main" val="10716047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BC81-863F-884E-8629-42BB165416D6}"/>
              </a:ext>
            </a:extLst>
          </p:cNvPr>
          <p:cNvSpPr>
            <a:spLocks noGrp="1"/>
          </p:cNvSpPr>
          <p:nvPr>
            <p:ph type="title"/>
          </p:nvPr>
        </p:nvSpPr>
        <p:spPr/>
        <p:txBody>
          <a:bodyPr/>
          <a:lstStyle/>
          <a:p>
            <a:pPr algn="ctr"/>
            <a:r>
              <a:rPr lang="en-US"/>
              <a:t>Bipolar Disorder, in other words…</a:t>
            </a:r>
          </a:p>
        </p:txBody>
      </p:sp>
      <p:sp>
        <p:nvSpPr>
          <p:cNvPr id="3" name="Content Placeholder 2">
            <a:extLst>
              <a:ext uri="{FF2B5EF4-FFF2-40B4-BE49-F238E27FC236}">
                <a16:creationId xmlns:a16="http://schemas.microsoft.com/office/drawing/2014/main" id="{C4F95316-66B1-3642-895D-32D9691FBB87}"/>
              </a:ext>
            </a:extLst>
          </p:cNvPr>
          <p:cNvSpPr>
            <a:spLocks noGrp="1"/>
          </p:cNvSpPr>
          <p:nvPr>
            <p:ph idx="1"/>
          </p:nvPr>
        </p:nvSpPr>
        <p:spPr>
          <a:xfrm>
            <a:off x="971550" y="1600200"/>
            <a:ext cx="6949440" cy="4876800"/>
          </a:xfrm>
        </p:spPr>
        <p:txBody>
          <a:bodyPr>
            <a:normAutofit/>
          </a:bodyPr>
          <a:lstStyle/>
          <a:p>
            <a:pPr marL="0" indent="0">
              <a:buNone/>
            </a:pPr>
            <a:r>
              <a:rPr lang="en-US"/>
              <a:t>Bipolar Disorder is diagnosed if someone has experienced both depression and a manic episode. </a:t>
            </a:r>
          </a:p>
          <a:p>
            <a:pPr marL="0" indent="0">
              <a:buNone/>
            </a:pPr>
            <a:r>
              <a:rPr lang="en-US"/>
              <a:t>Mania is not just hyperactivity – it is a period of time where someone often loses the ability to sleep, feels “on top of the world” or feels invincible. This may look like rapid speech, increased energy, grandiosity, and an increase in risky behaviors.</a:t>
            </a:r>
          </a:p>
        </p:txBody>
      </p:sp>
      <p:pic>
        <p:nvPicPr>
          <p:cNvPr id="5122" name="Picture 2">
            <a:hlinkClick r:id="rId2"/>
            <a:extLst>
              <a:ext uri="{FF2B5EF4-FFF2-40B4-BE49-F238E27FC236}">
                <a16:creationId xmlns:a16="http://schemas.microsoft.com/office/drawing/2014/main" id="{1F1A4FC9-D70E-5F47-8125-BFA6F96FB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8136" y="1955800"/>
            <a:ext cx="2279904"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0930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6B413-6418-31E4-2BB9-5D98F8CCD3CD}"/>
              </a:ext>
            </a:extLst>
          </p:cNvPr>
          <p:cNvSpPr>
            <a:spLocks noGrp="1"/>
          </p:cNvSpPr>
          <p:nvPr>
            <p:ph type="title"/>
          </p:nvPr>
        </p:nvSpPr>
        <p:spPr>
          <a:xfrm>
            <a:off x="838200" y="2002631"/>
            <a:ext cx="10515600" cy="2852737"/>
          </a:xfrm>
        </p:spPr>
        <p:txBody>
          <a:bodyPr anchor="ctr"/>
          <a:lstStyle/>
          <a:p>
            <a:pPr algn="ctr"/>
            <a:r>
              <a:rPr lang="en-US"/>
              <a:t>Recovery and Personal Understanding of Psychosis</a:t>
            </a:r>
          </a:p>
        </p:txBody>
      </p:sp>
    </p:spTree>
    <p:extLst>
      <p:ext uri="{BB962C8B-B14F-4D97-AF65-F5344CB8AC3E}">
        <p14:creationId xmlns:p14="http://schemas.microsoft.com/office/powerpoint/2010/main" val="20417540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663AC-468F-9E46-9106-B7489FECAB08}"/>
              </a:ext>
            </a:extLst>
          </p:cNvPr>
          <p:cNvSpPr>
            <a:spLocks noGrp="1"/>
          </p:cNvSpPr>
          <p:nvPr>
            <p:ph type="title"/>
          </p:nvPr>
        </p:nvSpPr>
        <p:spPr>
          <a:xfrm>
            <a:off x="838200" y="42227"/>
            <a:ext cx="10515600" cy="1325563"/>
          </a:xfrm>
        </p:spPr>
        <p:txBody>
          <a:bodyPr/>
          <a:lstStyle/>
          <a:p>
            <a:pPr algn="ctr"/>
            <a:r>
              <a:rPr lang="en-US"/>
              <a:t>Lived Experience of Psychosis Video</a:t>
            </a:r>
          </a:p>
        </p:txBody>
      </p:sp>
      <p:pic>
        <p:nvPicPr>
          <p:cNvPr id="5" name="Online Media 4" title="EASA Program Video">
            <a:hlinkClick r:id="" action="ppaction://noaction"/>
            <a:extLst>
              <a:ext uri="{FF2B5EF4-FFF2-40B4-BE49-F238E27FC236}">
                <a16:creationId xmlns:a16="http://schemas.microsoft.com/office/drawing/2014/main" id="{E9376597-ECE7-BCDB-FAA1-62D65A417B4B}"/>
              </a:ext>
            </a:extLst>
          </p:cNvPr>
          <p:cNvPicPr>
            <a:picLocks noRot="1" noChangeAspect="1"/>
          </p:cNvPicPr>
          <p:nvPr>
            <a:videoFile r:link="rId1"/>
          </p:nvPr>
        </p:nvPicPr>
        <p:blipFill>
          <a:blip r:embed="rId3"/>
          <a:stretch>
            <a:fillRect/>
          </a:stretch>
        </p:blipFill>
        <p:spPr>
          <a:xfrm>
            <a:off x="1097280" y="1011080"/>
            <a:ext cx="9997440" cy="5494392"/>
          </a:xfrm>
          <a:prstGeom prst="rect">
            <a:avLst/>
          </a:prstGeom>
        </p:spPr>
      </p:pic>
      <p:sp>
        <p:nvSpPr>
          <p:cNvPr id="4" name="TextBox 3">
            <a:extLst>
              <a:ext uri="{FF2B5EF4-FFF2-40B4-BE49-F238E27FC236}">
                <a16:creationId xmlns:a16="http://schemas.microsoft.com/office/drawing/2014/main" id="{3C2BD78B-F964-4B12-AF9B-C2EB2FD689F7}"/>
              </a:ext>
            </a:extLst>
          </p:cNvPr>
          <p:cNvSpPr txBox="1"/>
          <p:nvPr/>
        </p:nvSpPr>
        <p:spPr>
          <a:xfrm>
            <a:off x="3048000" y="6488668"/>
            <a:ext cx="6096000" cy="369332"/>
          </a:xfrm>
          <a:prstGeom prst="rect">
            <a:avLst/>
          </a:prstGeom>
          <a:noFill/>
        </p:spPr>
        <p:txBody>
          <a:bodyPr wrap="square">
            <a:spAutoFit/>
          </a:bodyPr>
          <a:lstStyle/>
          <a:p>
            <a:pPr algn="ctr"/>
            <a:r>
              <a:rPr lang="en-US" dirty="0">
                <a:hlinkClick r:id="rId4"/>
              </a:rPr>
              <a:t>https://youtu.be/lUT2SUuw3z4?si=WzYu6z8f1MZzkvYL</a:t>
            </a:r>
            <a:r>
              <a:rPr lang="en-US" dirty="0"/>
              <a:t> </a:t>
            </a:r>
          </a:p>
        </p:txBody>
      </p:sp>
    </p:spTree>
    <p:extLst>
      <p:ext uri="{BB962C8B-B14F-4D97-AF65-F5344CB8AC3E}">
        <p14:creationId xmlns:p14="http://schemas.microsoft.com/office/powerpoint/2010/main" val="2926848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4DC74-1436-B1B9-8568-949B00A56A88}"/>
              </a:ext>
            </a:extLst>
          </p:cNvPr>
          <p:cNvSpPr>
            <a:spLocks noGrp="1"/>
          </p:cNvSpPr>
          <p:nvPr>
            <p:ph type="title"/>
          </p:nvPr>
        </p:nvSpPr>
        <p:spPr>
          <a:xfrm>
            <a:off x="838200" y="190954"/>
            <a:ext cx="10515600" cy="657906"/>
          </a:xfrm>
        </p:spPr>
        <p:txBody>
          <a:bodyPr>
            <a:normAutofit fontScale="90000"/>
          </a:bodyPr>
          <a:lstStyle/>
          <a:p>
            <a:pPr algn="ctr"/>
            <a:r>
              <a:rPr lang="en-US"/>
              <a:t>Recovery from Psychosis</a:t>
            </a:r>
          </a:p>
        </p:txBody>
      </p:sp>
      <p:sp>
        <p:nvSpPr>
          <p:cNvPr id="3" name="Content Placeholder 2">
            <a:extLst>
              <a:ext uri="{FF2B5EF4-FFF2-40B4-BE49-F238E27FC236}">
                <a16:creationId xmlns:a16="http://schemas.microsoft.com/office/drawing/2014/main" id="{398B52E9-4F21-D4A0-336F-8E821F3D94E7}"/>
              </a:ext>
            </a:extLst>
          </p:cNvPr>
          <p:cNvSpPr>
            <a:spLocks noGrp="1"/>
          </p:cNvSpPr>
          <p:nvPr>
            <p:ph idx="1"/>
          </p:nvPr>
        </p:nvSpPr>
        <p:spPr>
          <a:xfrm>
            <a:off x="504371" y="1026392"/>
            <a:ext cx="11517085" cy="5072133"/>
          </a:xfrm>
        </p:spPr>
        <p:txBody>
          <a:bodyPr vert="horz" lIns="91440" tIns="45720" rIns="91440" bIns="45720" rtlCol="0" anchor="t">
            <a:normAutofit fontScale="92500" lnSpcReduction="10000"/>
          </a:bodyPr>
          <a:lstStyle/>
          <a:p>
            <a:pPr marL="0" indent="0">
              <a:buNone/>
            </a:pPr>
            <a:r>
              <a:rPr lang="en-US"/>
              <a:t>Recovery is not only possible, it is expected! One study found that there was a 38% recovery and 58% remission rate for individuals with First Episode Psychosis:</a:t>
            </a:r>
          </a:p>
          <a:p>
            <a:pPr lvl="1"/>
            <a:r>
              <a:rPr lang="en-US"/>
              <a:t>Recovery in this study is defined as improved functioning and few or no symptoms for at least 1-2 years or more.</a:t>
            </a:r>
          </a:p>
          <a:p>
            <a:pPr lvl="1"/>
            <a:r>
              <a:rPr lang="en-US"/>
              <a:t>Remission in this study is defined as a reduction in symptom severity with sustained periods (at least 6 months) of low or no symptoms</a:t>
            </a:r>
          </a:p>
          <a:p>
            <a:pPr marL="0" indent="0">
              <a:buNone/>
            </a:pPr>
            <a:r>
              <a:rPr lang="en-US"/>
              <a:t>Frequent factors in improved remission/recovery rates:</a:t>
            </a:r>
          </a:p>
          <a:p>
            <a:pPr lvl="1"/>
            <a:r>
              <a:rPr lang="en-US" i="1"/>
              <a:t>Active</a:t>
            </a:r>
            <a:r>
              <a:rPr lang="en-US"/>
              <a:t> engagement in early treatment – the earlier the better!</a:t>
            </a:r>
          </a:p>
          <a:p>
            <a:pPr lvl="2"/>
            <a:r>
              <a:rPr lang="en-US"/>
              <a:t>This isn’t just attending sessions – it’s about the work you do for yourself in daily life! This could look like actively participating in therapy and other services, such as occupational therapy or working with a peer support specialist, and applying those skills out of session, working with providers to find the right medicine for you, or working with the team to identify and work toward your goals like successfully returning to work and school</a:t>
            </a:r>
          </a:p>
          <a:p>
            <a:pPr lvl="1"/>
            <a:r>
              <a:rPr lang="en-US"/>
              <a:t>Supportive family/support network involvement</a:t>
            </a:r>
          </a:p>
          <a:p>
            <a:pPr lvl="1"/>
            <a:r>
              <a:rPr lang="en-US"/>
              <a:t>A focus on physical health and activity</a:t>
            </a:r>
          </a:p>
        </p:txBody>
      </p:sp>
      <p:sp>
        <p:nvSpPr>
          <p:cNvPr id="5" name="TextBox 4">
            <a:extLst>
              <a:ext uri="{FF2B5EF4-FFF2-40B4-BE49-F238E27FC236}">
                <a16:creationId xmlns:a16="http://schemas.microsoft.com/office/drawing/2014/main" id="{673A25A8-8CD4-6987-25FF-20712FEC81E9}"/>
              </a:ext>
            </a:extLst>
          </p:cNvPr>
          <p:cNvSpPr txBox="1"/>
          <p:nvPr/>
        </p:nvSpPr>
        <p:spPr>
          <a:xfrm>
            <a:off x="390219" y="6211669"/>
            <a:ext cx="9199335" cy="461665"/>
          </a:xfrm>
          <a:prstGeom prst="rect">
            <a:avLst/>
          </a:prstGeom>
          <a:noFill/>
        </p:spPr>
        <p:txBody>
          <a:bodyPr wrap="square" rtlCol="0">
            <a:spAutoFit/>
          </a:bodyPr>
          <a:lstStyle/>
          <a:p>
            <a:pPr algn="r"/>
            <a:r>
              <a:rPr lang="en-US" sz="1200">
                <a:hlinkClick r:id="rId2"/>
              </a:rPr>
              <a:t>Remission and recovery from first-episode psychosis in adults: systematic review and meta-analysis of long-term outcome studies</a:t>
            </a:r>
            <a:endParaRPr lang="en-US" sz="1200"/>
          </a:p>
          <a:p>
            <a:pPr algn="r"/>
            <a:r>
              <a:rPr lang="en-US" sz="1200">
                <a:hlinkClick r:id="rId3"/>
              </a:rPr>
              <a:t>Three-year outcomes and predictors for full recovery in patients with early-stage psychosis</a:t>
            </a:r>
            <a:endParaRPr lang="en-US" sz="1200"/>
          </a:p>
        </p:txBody>
      </p:sp>
    </p:spTree>
    <p:extLst>
      <p:ext uri="{BB962C8B-B14F-4D97-AF65-F5344CB8AC3E}">
        <p14:creationId xmlns:p14="http://schemas.microsoft.com/office/powerpoint/2010/main" val="35266217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AF021-DEAB-DFDF-9F63-0E3BA8F9F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BE573-32D6-35CC-8380-0E5E8000F12A}"/>
              </a:ext>
            </a:extLst>
          </p:cNvPr>
          <p:cNvSpPr>
            <a:spLocks noGrp="1"/>
          </p:cNvSpPr>
          <p:nvPr>
            <p:ph type="title"/>
          </p:nvPr>
        </p:nvSpPr>
        <p:spPr/>
        <p:txBody>
          <a:bodyPr/>
          <a:lstStyle/>
          <a:p>
            <a:pPr algn="ctr"/>
            <a:r>
              <a:rPr lang="en-US"/>
              <a:t>What does "Relapse" Mean ?</a:t>
            </a:r>
          </a:p>
        </p:txBody>
      </p:sp>
      <p:sp>
        <p:nvSpPr>
          <p:cNvPr id="3" name="Content Placeholder 2">
            <a:extLst>
              <a:ext uri="{FF2B5EF4-FFF2-40B4-BE49-F238E27FC236}">
                <a16:creationId xmlns:a16="http://schemas.microsoft.com/office/drawing/2014/main" id="{20D3939A-5B84-E7BD-E3E3-18B4E743BFF1}"/>
              </a:ext>
            </a:extLst>
          </p:cNvPr>
          <p:cNvSpPr>
            <a:spLocks noGrp="1"/>
          </p:cNvSpPr>
          <p:nvPr>
            <p:ph idx="1"/>
          </p:nvPr>
        </p:nvSpPr>
        <p:spPr/>
        <p:txBody>
          <a:bodyPr vert="horz" lIns="91440" tIns="45720" rIns="91440" bIns="45720" rtlCol="0" anchor="t">
            <a:normAutofit lnSpcReduction="10000"/>
          </a:bodyPr>
          <a:lstStyle/>
          <a:p>
            <a:r>
              <a:rPr lang="en-US">
                <a:ea typeface="+mn-lt"/>
                <a:cs typeface="+mn-lt"/>
              </a:rPr>
              <a:t>A relapse means that your experiences of psychosis are getting in the way of what you want in life again. Different people experience relapses in different ways. Some never experience a relapse. Some people only have a few relapses. Others have regular cycles of relapse.</a:t>
            </a:r>
          </a:p>
          <a:p>
            <a:r>
              <a:rPr lang="en-US">
                <a:ea typeface="+mn-lt"/>
                <a:cs typeface="+mn-lt"/>
              </a:rPr>
              <a:t>A relapse does not mean you have done anything wrong, or that there is anything wrong with you. It is a typical experience, </a:t>
            </a:r>
            <a:r>
              <a:rPr lang="en-US" err="1">
                <a:ea typeface="+mn-lt"/>
                <a:cs typeface="+mn-lt"/>
              </a:rPr>
              <a:t>whi</a:t>
            </a:r>
            <a:r>
              <a:rPr lang="en-US">
                <a:ea typeface="+mn-lt"/>
                <a:cs typeface="+mn-lt"/>
              </a:rPr>
              <a:t>ch is why there is process called relapse planning that your team will support you in developing and implementing. This process will be refined throughout your time in the program as you discover what works for you in preventing or navigating a </a:t>
            </a:r>
            <a:r>
              <a:rPr lang="en-US" err="1">
                <a:ea typeface="+mn-lt"/>
                <a:cs typeface="+mn-lt"/>
              </a:rPr>
              <a:t>rel</a:t>
            </a:r>
            <a:r>
              <a:rPr lang="en-US">
                <a:ea typeface="+mn-lt"/>
                <a:cs typeface="+mn-lt"/>
              </a:rPr>
              <a:t>apse of symptoms.</a:t>
            </a:r>
            <a:endParaRPr lang="en-US"/>
          </a:p>
        </p:txBody>
      </p:sp>
    </p:spTree>
    <p:extLst>
      <p:ext uri="{BB962C8B-B14F-4D97-AF65-F5344CB8AC3E}">
        <p14:creationId xmlns:p14="http://schemas.microsoft.com/office/powerpoint/2010/main" val="10066194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5734C-A099-FBC0-721D-99C481D4C88E}"/>
              </a:ext>
            </a:extLst>
          </p:cNvPr>
          <p:cNvSpPr>
            <a:spLocks noGrp="1"/>
          </p:cNvSpPr>
          <p:nvPr>
            <p:ph type="title"/>
          </p:nvPr>
        </p:nvSpPr>
        <p:spPr/>
        <p:txBody>
          <a:bodyPr/>
          <a:lstStyle/>
          <a:p>
            <a:pPr algn="ctr"/>
            <a:r>
              <a:rPr lang="en-US"/>
              <a:t>Recovery Is Possible!</a:t>
            </a:r>
          </a:p>
        </p:txBody>
      </p:sp>
      <p:sp>
        <p:nvSpPr>
          <p:cNvPr id="3" name="Content Placeholder 2">
            <a:extLst>
              <a:ext uri="{FF2B5EF4-FFF2-40B4-BE49-F238E27FC236}">
                <a16:creationId xmlns:a16="http://schemas.microsoft.com/office/drawing/2014/main" id="{3069B2B5-4E6E-076E-4DBC-483AD5F63762}"/>
              </a:ext>
            </a:extLst>
          </p:cNvPr>
          <p:cNvSpPr>
            <a:spLocks noGrp="1"/>
          </p:cNvSpPr>
          <p:nvPr>
            <p:ph idx="1"/>
          </p:nvPr>
        </p:nvSpPr>
        <p:spPr/>
        <p:txBody>
          <a:bodyPr vert="horz" lIns="91440" tIns="45720" rIns="91440" bIns="45720" rtlCol="0" anchor="t">
            <a:normAutofit/>
          </a:bodyPr>
          <a:lstStyle/>
          <a:p>
            <a:r>
              <a:rPr lang="en-US">
                <a:ea typeface="+mn-lt"/>
                <a:cs typeface="+mn-lt"/>
              </a:rPr>
              <a:t>Authors of a study from 2022 examining recovery after first-episode psychosis found that, psychotic disorders, such as schizophrenia, “continue to be viewed as chronic, </a:t>
            </a:r>
            <a:r>
              <a:rPr lang="en-US" b="1">
                <a:ea typeface="+mn-lt"/>
                <a:cs typeface="+mn-lt"/>
              </a:rPr>
              <a:t>although it has been firmly established that many will fully recover.” </a:t>
            </a:r>
            <a:r>
              <a:rPr lang="en-US">
                <a:ea typeface="+mn-lt"/>
                <a:cs typeface="+mn-lt"/>
              </a:rPr>
              <a:t>In the study they note that</a:t>
            </a:r>
            <a:r>
              <a:rPr lang="en-US" b="1">
                <a:ea typeface="+mn-lt"/>
                <a:cs typeface="+mn-lt"/>
              </a:rPr>
              <a:t> </a:t>
            </a:r>
            <a:r>
              <a:rPr lang="en-US">
                <a:ea typeface="+mn-lt"/>
                <a:cs typeface="+mn-lt"/>
              </a:rPr>
              <a:t>“most of our participants were in psychotic symptom remission, (and) psychosis appears well managed for most.”</a:t>
            </a:r>
            <a:endParaRPr lang="en-US"/>
          </a:p>
        </p:txBody>
      </p:sp>
      <p:sp>
        <p:nvSpPr>
          <p:cNvPr id="5" name="TextBox 4">
            <a:extLst>
              <a:ext uri="{FF2B5EF4-FFF2-40B4-BE49-F238E27FC236}">
                <a16:creationId xmlns:a16="http://schemas.microsoft.com/office/drawing/2014/main" id="{218C768D-D904-2F51-277C-C04798091A71}"/>
              </a:ext>
            </a:extLst>
          </p:cNvPr>
          <p:cNvSpPr txBox="1"/>
          <p:nvPr/>
        </p:nvSpPr>
        <p:spPr>
          <a:xfrm>
            <a:off x="2935224" y="6338986"/>
            <a:ext cx="9114282" cy="307777"/>
          </a:xfrm>
          <a:prstGeom prst="rect">
            <a:avLst/>
          </a:prstGeom>
          <a:noFill/>
        </p:spPr>
        <p:txBody>
          <a:bodyPr wrap="square">
            <a:spAutoFit/>
          </a:bodyPr>
          <a:lstStyle/>
          <a:p>
            <a:pPr algn="r"/>
            <a:r>
              <a:rPr lang="en-US" sz="1400">
                <a:hlinkClick r:id="rId2"/>
              </a:rPr>
              <a:t>Three-year outcomes and predictors for full recovery in patients with early-stage psychosis</a:t>
            </a:r>
            <a:endParaRPr lang="en-US" sz="1400"/>
          </a:p>
        </p:txBody>
      </p:sp>
    </p:spTree>
    <p:extLst>
      <p:ext uri="{BB962C8B-B14F-4D97-AF65-F5344CB8AC3E}">
        <p14:creationId xmlns:p14="http://schemas.microsoft.com/office/powerpoint/2010/main" val="14996029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6D80-41D5-8ABB-4F74-CB69E2461119}"/>
              </a:ext>
            </a:extLst>
          </p:cNvPr>
          <p:cNvSpPr>
            <a:spLocks noGrp="1"/>
          </p:cNvSpPr>
          <p:nvPr>
            <p:ph type="title"/>
          </p:nvPr>
        </p:nvSpPr>
        <p:spPr/>
        <p:txBody>
          <a:bodyPr/>
          <a:lstStyle/>
          <a:p>
            <a:pPr algn="ctr"/>
            <a:r>
              <a:rPr lang="en-US"/>
              <a:t>Impact of Early Intervention on Recovery Outcomes</a:t>
            </a:r>
          </a:p>
        </p:txBody>
      </p:sp>
      <p:pic>
        <p:nvPicPr>
          <p:cNvPr id="4" name="Content Placeholder 5" descr="A line of a graph&#10;&#10;AI-generated content may be incorrect.">
            <a:extLst>
              <a:ext uri="{FF2B5EF4-FFF2-40B4-BE49-F238E27FC236}">
                <a16:creationId xmlns:a16="http://schemas.microsoft.com/office/drawing/2014/main" id="{54256FE8-2477-6AF8-9D1A-AA624CA45F8E}"/>
              </a:ext>
            </a:extLst>
          </p:cNvPr>
          <p:cNvPicPr>
            <a:picLocks noGrp="1" noChangeAspect="1"/>
          </p:cNvPicPr>
          <p:nvPr>
            <p:ph idx="1"/>
          </p:nvPr>
        </p:nvPicPr>
        <p:blipFill>
          <a:blip r:embed="rId3"/>
          <a:stretch>
            <a:fillRect/>
          </a:stretch>
        </p:blipFill>
        <p:spPr>
          <a:xfrm>
            <a:off x="94513" y="2431342"/>
            <a:ext cx="12002973" cy="3370204"/>
          </a:xfrm>
          <a:prstGeom prst="rect">
            <a:avLst/>
          </a:prstGeom>
        </p:spPr>
      </p:pic>
    </p:spTree>
    <p:extLst>
      <p:ext uri="{BB962C8B-B14F-4D97-AF65-F5344CB8AC3E}">
        <p14:creationId xmlns:p14="http://schemas.microsoft.com/office/powerpoint/2010/main" val="75406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98DDE14-4DF7-9810-DB0C-FA5E4D1574EC}"/>
            </a:ext>
          </a:extLst>
        </p:cNvPr>
        <p:cNvGrpSpPr/>
        <p:nvPr/>
      </p:nvGrpSpPr>
      <p:grpSpPr>
        <a:xfrm>
          <a:off x="0" y="0"/>
          <a:ext cx="0" cy="0"/>
          <a:chOff x="0" y="0"/>
          <a:chExt cx="0" cy="0"/>
        </a:xfrm>
      </p:grpSpPr>
      <p:sp>
        <p:nvSpPr>
          <p:cNvPr id="116" name="Google Shape;116;p2">
            <a:extLst>
              <a:ext uri="{FF2B5EF4-FFF2-40B4-BE49-F238E27FC236}">
                <a16:creationId xmlns:a16="http://schemas.microsoft.com/office/drawing/2014/main" id="{363F5859-D951-578C-DBD3-2F0A27177B7A}"/>
              </a:ext>
            </a:extLst>
          </p:cNvPr>
          <p:cNvSpPr/>
          <p:nvPr/>
        </p:nvSpPr>
        <p:spPr>
          <a:xfrm>
            <a:off x="200298" y="1712436"/>
            <a:ext cx="11660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1800" b="1" i="0" u="none" strike="noStrike" cap="none">
                <a:solidFill>
                  <a:schemeClr val="accent1"/>
                </a:solidFill>
                <a:latin typeface="Calibri"/>
                <a:ea typeface="Calibri"/>
                <a:cs typeface="Calibri"/>
                <a:sym typeface="Calibri"/>
              </a:rPr>
            </a:br>
            <a:endParaRPr sz="6000">
              <a:solidFill>
                <a:schemeClr val="dk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1944EC48-28A5-18F4-379D-81E4310302FD}"/>
              </a:ext>
            </a:extLst>
          </p:cNvPr>
          <p:cNvSpPr>
            <a:spLocks noGrp="1"/>
          </p:cNvSpPr>
          <p:nvPr>
            <p:ph type="sldNum" sz="quarter" idx="12"/>
          </p:nvPr>
        </p:nvSpPr>
        <p:spPr/>
        <p:txBody>
          <a:bodyPr/>
          <a:lstStyle/>
          <a:p>
            <a:fld id="{B2CD82D2-1E68-4771-8EE6-9C078A477E91}" type="slidenum">
              <a:rPr lang="en-US" smtClean="0"/>
              <a:t>7</a:t>
            </a:fld>
            <a:endParaRPr lang="en-US"/>
          </a:p>
        </p:txBody>
      </p:sp>
      <p:pic>
        <p:nvPicPr>
          <p:cNvPr id="9" name="Picture 8">
            <a:extLst>
              <a:ext uri="{FF2B5EF4-FFF2-40B4-BE49-F238E27FC236}">
                <a16:creationId xmlns:a16="http://schemas.microsoft.com/office/drawing/2014/main" id="{6F83FFE6-A210-92BA-E933-7774708E0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282" y="932386"/>
            <a:ext cx="10095436" cy="5479307"/>
          </a:xfrm>
          <a:prstGeom prst="rect">
            <a:avLst/>
          </a:prstGeom>
        </p:spPr>
      </p:pic>
      <p:sp>
        <p:nvSpPr>
          <p:cNvPr id="2" name="TextBox 1">
            <a:extLst>
              <a:ext uri="{FF2B5EF4-FFF2-40B4-BE49-F238E27FC236}">
                <a16:creationId xmlns:a16="http://schemas.microsoft.com/office/drawing/2014/main" id="{296E04E8-F8AE-5DF3-EECF-8C808C2C0257}"/>
              </a:ext>
            </a:extLst>
          </p:cNvPr>
          <p:cNvSpPr txBox="1"/>
          <p:nvPr/>
        </p:nvSpPr>
        <p:spPr>
          <a:xfrm>
            <a:off x="3647799" y="409166"/>
            <a:ext cx="48964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t>Oregon EASA Teams</a:t>
            </a:r>
          </a:p>
        </p:txBody>
      </p:sp>
    </p:spTree>
    <p:extLst>
      <p:ext uri="{BB962C8B-B14F-4D97-AF65-F5344CB8AC3E}">
        <p14:creationId xmlns:p14="http://schemas.microsoft.com/office/powerpoint/2010/main" val="4425444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4E5F-D645-2FD3-40D3-5C2C77EE2AE7}"/>
              </a:ext>
            </a:extLst>
          </p:cNvPr>
          <p:cNvSpPr>
            <a:spLocks noGrp="1"/>
          </p:cNvSpPr>
          <p:nvPr>
            <p:ph type="title"/>
          </p:nvPr>
        </p:nvSpPr>
        <p:spPr/>
        <p:txBody>
          <a:bodyPr/>
          <a:lstStyle/>
          <a:p>
            <a:pPr algn="ctr"/>
            <a:r>
              <a:rPr lang="en-US"/>
              <a:t>Psychosis and Self-Discovery</a:t>
            </a:r>
          </a:p>
        </p:txBody>
      </p:sp>
      <p:sp>
        <p:nvSpPr>
          <p:cNvPr id="3" name="Content Placeholder 2">
            <a:extLst>
              <a:ext uri="{FF2B5EF4-FFF2-40B4-BE49-F238E27FC236}">
                <a16:creationId xmlns:a16="http://schemas.microsoft.com/office/drawing/2014/main" id="{D17D25E9-6505-F505-74F7-CE29BB8DAF16}"/>
              </a:ext>
            </a:extLst>
          </p:cNvPr>
          <p:cNvSpPr>
            <a:spLocks noGrp="1"/>
          </p:cNvSpPr>
          <p:nvPr>
            <p:ph idx="1"/>
          </p:nvPr>
        </p:nvSpPr>
        <p:spPr/>
        <p:txBody>
          <a:bodyPr vert="horz" lIns="91440" tIns="45720" rIns="91440" bIns="45720" rtlCol="0" anchor="t">
            <a:normAutofit/>
          </a:bodyPr>
          <a:lstStyle/>
          <a:p>
            <a:pPr marL="0" indent="0">
              <a:buNone/>
            </a:pPr>
            <a:r>
              <a:rPr lang="en-US"/>
              <a:t>Experiences of mental illness or psychosis can be an opportunity for self-exploration and finding out new discoveries of oneself</a:t>
            </a:r>
          </a:p>
          <a:p>
            <a:r>
              <a:rPr lang="en-US"/>
              <a:t>Sometimes we learn the most about ourselves when we are going through difficult times</a:t>
            </a:r>
          </a:p>
          <a:p>
            <a:r>
              <a:rPr lang="en-US"/>
              <a:t>Learn what values and areas of life are most important to us</a:t>
            </a:r>
          </a:p>
          <a:p>
            <a:r>
              <a:rPr lang="en-US"/>
              <a:t>Identifying and building your supports</a:t>
            </a:r>
          </a:p>
          <a:p>
            <a:r>
              <a:rPr lang="en-US"/>
              <a:t>Finding out what helps you through tough times</a:t>
            </a:r>
          </a:p>
          <a:p>
            <a:r>
              <a:rPr lang="en-US"/>
              <a:t>Exploring what is helpful and not helpful when you are experiencing symptoms</a:t>
            </a:r>
          </a:p>
          <a:p>
            <a:endParaRPr lang="en-US"/>
          </a:p>
        </p:txBody>
      </p:sp>
    </p:spTree>
    <p:extLst>
      <p:ext uri="{BB962C8B-B14F-4D97-AF65-F5344CB8AC3E}">
        <p14:creationId xmlns:p14="http://schemas.microsoft.com/office/powerpoint/2010/main" val="1056210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56DD5-5745-603F-D19E-AEB595370097}"/>
              </a:ext>
            </a:extLst>
          </p:cNvPr>
          <p:cNvSpPr>
            <a:spLocks noGrp="1"/>
          </p:cNvSpPr>
          <p:nvPr>
            <p:ph type="title"/>
          </p:nvPr>
        </p:nvSpPr>
        <p:spPr/>
        <p:txBody>
          <a:bodyPr/>
          <a:lstStyle/>
          <a:p>
            <a:pPr algn="ctr"/>
            <a:r>
              <a:rPr lang="en-US"/>
              <a:t>Psychosis and Identity</a:t>
            </a:r>
          </a:p>
        </p:txBody>
      </p:sp>
      <p:sp>
        <p:nvSpPr>
          <p:cNvPr id="3" name="Content Placeholder 2">
            <a:extLst>
              <a:ext uri="{FF2B5EF4-FFF2-40B4-BE49-F238E27FC236}">
                <a16:creationId xmlns:a16="http://schemas.microsoft.com/office/drawing/2014/main" id="{CBD9445B-4773-9561-39EE-527A95B5D510}"/>
              </a:ext>
            </a:extLst>
          </p:cNvPr>
          <p:cNvSpPr>
            <a:spLocks noGrp="1"/>
          </p:cNvSpPr>
          <p:nvPr>
            <p:ph idx="1"/>
          </p:nvPr>
        </p:nvSpPr>
        <p:spPr>
          <a:xfrm>
            <a:off x="838200" y="1593396"/>
            <a:ext cx="10515600" cy="4351338"/>
          </a:xfrm>
        </p:spPr>
        <p:txBody>
          <a:bodyPr vert="horz" lIns="91440" tIns="45720" rIns="91440" bIns="45720" rtlCol="0" anchor="t">
            <a:normAutofit fontScale="85000" lnSpcReduction="20000"/>
          </a:bodyPr>
          <a:lstStyle/>
          <a:p>
            <a:pPr marL="0" indent="0" algn="ctr">
              <a:buNone/>
            </a:pPr>
            <a:r>
              <a:rPr lang="en-US" sz="3800"/>
              <a:t>Psychosis or a mental health diagnosis is </a:t>
            </a:r>
            <a:r>
              <a:rPr lang="en-US" sz="3800" b="1"/>
              <a:t>not</a:t>
            </a:r>
            <a:r>
              <a:rPr lang="en-US" sz="3800"/>
              <a:t> an identity, it is a part of someone's experience in being human</a:t>
            </a:r>
          </a:p>
          <a:p>
            <a:pPr marL="0" indent="0">
              <a:buNone/>
            </a:pPr>
            <a:endParaRPr lang="en-US"/>
          </a:p>
          <a:p>
            <a:pPr marL="0" indent="0">
              <a:buNone/>
            </a:pPr>
            <a:r>
              <a:rPr lang="en-US"/>
              <a:t>It can feel like the experience of psychosis is taking over your life and becoming who you are. However, your experience with mental health is only one part of what makes you, you. While it may affect how you move through the world, it does not have to be an entirely negative effect or take over your identity.</a:t>
            </a:r>
          </a:p>
          <a:p>
            <a:pPr marL="0" indent="0">
              <a:buNone/>
            </a:pPr>
            <a:r>
              <a:rPr lang="en-US"/>
              <a:t>Whatever other things you identify as are still just as important as they used to be. You are still an artist, a sibling, a parent, an athlete, a community member, a friend, etc. There may be things that change due to your experiences with psychosis, however, that is not necessarily negative. It is typical for people to change and explore different parts of their identity as they move through life, and that is no different for people who have experienced or who are experiencing psychosis.</a:t>
            </a:r>
          </a:p>
        </p:txBody>
      </p:sp>
    </p:spTree>
    <p:extLst>
      <p:ext uri="{BB962C8B-B14F-4D97-AF65-F5344CB8AC3E}">
        <p14:creationId xmlns:p14="http://schemas.microsoft.com/office/powerpoint/2010/main" val="4272595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C9A86-4B41-B7DF-43D6-21198CCD8E8A}"/>
              </a:ext>
            </a:extLst>
          </p:cNvPr>
          <p:cNvSpPr>
            <a:spLocks noGrp="1"/>
          </p:cNvSpPr>
          <p:nvPr>
            <p:ph type="title"/>
          </p:nvPr>
        </p:nvSpPr>
        <p:spPr/>
        <p:txBody>
          <a:bodyPr/>
          <a:lstStyle/>
          <a:p>
            <a:pPr algn="ctr"/>
            <a:r>
              <a:rPr lang="en-US"/>
              <a:t>Your Psychosis “Story”</a:t>
            </a:r>
          </a:p>
        </p:txBody>
      </p:sp>
      <p:sp>
        <p:nvSpPr>
          <p:cNvPr id="3" name="Content Placeholder 2">
            <a:extLst>
              <a:ext uri="{FF2B5EF4-FFF2-40B4-BE49-F238E27FC236}">
                <a16:creationId xmlns:a16="http://schemas.microsoft.com/office/drawing/2014/main" id="{1B7CAF06-A682-9795-D042-8F5A3559F0D1}"/>
              </a:ext>
            </a:extLst>
          </p:cNvPr>
          <p:cNvSpPr>
            <a:spLocks noGrp="1"/>
          </p:cNvSpPr>
          <p:nvPr>
            <p:ph idx="1"/>
          </p:nvPr>
        </p:nvSpPr>
        <p:spPr/>
        <p:txBody>
          <a:bodyPr>
            <a:normAutofit fontScale="92500" lnSpcReduction="10000"/>
          </a:bodyPr>
          <a:lstStyle/>
          <a:p>
            <a:pPr marL="0" indent="0">
              <a:buNone/>
            </a:pPr>
            <a:r>
              <a:rPr lang="en-US"/>
              <a:t>Psychosis has a unique meaning for everyone who is impacted by it. That means that, even people in the same family who are going through the same situations, have a different experience and story of what is happening.</a:t>
            </a:r>
          </a:p>
          <a:p>
            <a:pPr marL="0" indent="0">
              <a:buNone/>
            </a:pPr>
            <a:r>
              <a:rPr lang="en-US"/>
              <a:t>Many times, people who experience psychosis, as well as their loved ones, might feel like their story is a hopeless one, or that this part of their story means that life as they knew it is over. While life might look different as you move through your recovery journey, that doesn’t mean you can no longer achieve goals or be who you want to be.</a:t>
            </a:r>
          </a:p>
          <a:p>
            <a:pPr marL="0" indent="0">
              <a:buNone/>
            </a:pPr>
            <a:r>
              <a:rPr lang="en-US"/>
              <a:t>As you go along in your journey, it can be helpful to think about the story you are telling yourself or others about your psychosis. What meaning do you find in the experience? How do you understand and explain it? </a:t>
            </a:r>
          </a:p>
        </p:txBody>
      </p:sp>
    </p:spTree>
    <p:extLst>
      <p:ext uri="{BB962C8B-B14F-4D97-AF65-F5344CB8AC3E}">
        <p14:creationId xmlns:p14="http://schemas.microsoft.com/office/powerpoint/2010/main" val="42098915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1579-7966-3085-B07D-57070020B0E9}"/>
              </a:ext>
            </a:extLst>
          </p:cNvPr>
          <p:cNvSpPr>
            <a:spLocks noGrp="1"/>
          </p:cNvSpPr>
          <p:nvPr>
            <p:ph type="title"/>
          </p:nvPr>
        </p:nvSpPr>
        <p:spPr/>
        <p:txBody>
          <a:bodyPr/>
          <a:lstStyle/>
          <a:p>
            <a:pPr algn="ctr"/>
            <a:r>
              <a:rPr lang="en-US"/>
              <a:t>Lady </a:t>
            </a:r>
            <a:r>
              <a:rPr lang="en-US" err="1"/>
              <a:t>Gaga’s</a:t>
            </a:r>
            <a:r>
              <a:rPr lang="en-US"/>
              <a:t> Psychosis Story</a:t>
            </a:r>
          </a:p>
        </p:txBody>
      </p:sp>
      <p:pic>
        <p:nvPicPr>
          <p:cNvPr id="4" name="Online Media 3" title="Lady Gaga Diagnosed With Psychosis and Lost Touch With Reality">
            <a:hlinkClick r:id="" action="ppaction://media"/>
            <a:extLst>
              <a:ext uri="{FF2B5EF4-FFF2-40B4-BE49-F238E27FC236}">
                <a16:creationId xmlns:a16="http://schemas.microsoft.com/office/drawing/2014/main" id="{925E1496-9C32-98FF-55F0-74ED41646749}"/>
              </a:ext>
            </a:extLst>
          </p:cNvPr>
          <p:cNvPicPr>
            <a:picLocks noGrp="1" noRot="1" noChangeAspect="1"/>
          </p:cNvPicPr>
          <p:nvPr>
            <p:ph idx="1"/>
            <a:videoFile r:link="rId1"/>
          </p:nvPr>
        </p:nvPicPr>
        <p:blipFill>
          <a:blip r:embed="rId4"/>
          <a:stretch>
            <a:fillRect/>
          </a:stretch>
        </p:blipFill>
        <p:spPr>
          <a:xfrm>
            <a:off x="2244725" y="1825625"/>
            <a:ext cx="7700963" cy="4351338"/>
          </a:xfrm>
          <a:prstGeom prst="rect">
            <a:avLst/>
          </a:prstGeom>
        </p:spPr>
      </p:pic>
      <p:sp>
        <p:nvSpPr>
          <p:cNvPr id="5" name="TextBox 4">
            <a:extLst>
              <a:ext uri="{FF2B5EF4-FFF2-40B4-BE49-F238E27FC236}">
                <a16:creationId xmlns:a16="http://schemas.microsoft.com/office/drawing/2014/main" id="{50691A0C-6B59-3A6E-E8DA-2392ECCBDB57}"/>
              </a:ext>
            </a:extLst>
          </p:cNvPr>
          <p:cNvSpPr txBox="1"/>
          <p:nvPr/>
        </p:nvSpPr>
        <p:spPr>
          <a:xfrm>
            <a:off x="3047206" y="6393115"/>
            <a:ext cx="6096000" cy="369332"/>
          </a:xfrm>
          <a:prstGeom prst="rect">
            <a:avLst/>
          </a:prstGeom>
          <a:noFill/>
        </p:spPr>
        <p:txBody>
          <a:bodyPr wrap="square">
            <a:spAutoFit/>
          </a:bodyPr>
          <a:lstStyle/>
          <a:p>
            <a:pPr algn="ctr"/>
            <a:r>
              <a:rPr lang="en-US" dirty="0">
                <a:hlinkClick r:id="rId5"/>
              </a:rPr>
              <a:t>https://youtu.be/PFuCSwbJ9D8?si=CBIK3hGSu3eVetgj</a:t>
            </a:r>
            <a:r>
              <a:rPr lang="en-US" dirty="0"/>
              <a:t> </a:t>
            </a:r>
          </a:p>
        </p:txBody>
      </p:sp>
    </p:spTree>
    <p:extLst>
      <p:ext uri="{BB962C8B-B14F-4D97-AF65-F5344CB8AC3E}">
        <p14:creationId xmlns:p14="http://schemas.microsoft.com/office/powerpoint/2010/main" val="417296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198F5-30E3-A48E-4485-C3384D67D75B}"/>
              </a:ext>
            </a:extLst>
          </p:cNvPr>
          <p:cNvSpPr>
            <a:spLocks noGrp="1"/>
          </p:cNvSpPr>
          <p:nvPr>
            <p:ph type="title"/>
          </p:nvPr>
        </p:nvSpPr>
        <p:spPr/>
        <p:txBody>
          <a:bodyPr/>
          <a:lstStyle/>
          <a:p>
            <a:pPr algn="ctr"/>
            <a:r>
              <a:rPr lang="en-US"/>
              <a:t>Discussion</a:t>
            </a:r>
          </a:p>
        </p:txBody>
      </p:sp>
      <p:sp>
        <p:nvSpPr>
          <p:cNvPr id="3" name="Content Placeholder 2">
            <a:extLst>
              <a:ext uri="{FF2B5EF4-FFF2-40B4-BE49-F238E27FC236}">
                <a16:creationId xmlns:a16="http://schemas.microsoft.com/office/drawing/2014/main" id="{71C913FC-2D7D-87F8-C0C8-FD2263E7DC0F}"/>
              </a:ext>
            </a:extLst>
          </p:cNvPr>
          <p:cNvSpPr>
            <a:spLocks noGrp="1"/>
          </p:cNvSpPr>
          <p:nvPr>
            <p:ph idx="1"/>
          </p:nvPr>
        </p:nvSpPr>
        <p:spPr>
          <a:xfrm>
            <a:off x="838200" y="2627312"/>
            <a:ext cx="10515600" cy="1603375"/>
          </a:xfrm>
        </p:spPr>
        <p:txBody>
          <a:bodyPr>
            <a:normAutofit/>
          </a:bodyPr>
          <a:lstStyle/>
          <a:p>
            <a:pPr marL="0" indent="0" algn="ctr">
              <a:buNone/>
            </a:pPr>
            <a:r>
              <a:rPr lang="en-US" sz="3600"/>
              <a:t>What is one part of what you want your story to look like in the future?</a:t>
            </a:r>
          </a:p>
        </p:txBody>
      </p:sp>
    </p:spTree>
    <p:extLst>
      <p:ext uri="{BB962C8B-B14F-4D97-AF65-F5344CB8AC3E}">
        <p14:creationId xmlns:p14="http://schemas.microsoft.com/office/powerpoint/2010/main" val="9437550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0AE0A-F3B1-0021-3688-CC42B16E211D}"/>
              </a:ext>
            </a:extLst>
          </p:cNvPr>
          <p:cNvSpPr>
            <a:spLocks noGrp="1"/>
          </p:cNvSpPr>
          <p:nvPr>
            <p:ph type="ctrTitle"/>
          </p:nvPr>
        </p:nvSpPr>
        <p:spPr>
          <a:xfrm>
            <a:off x="1524000" y="2235200"/>
            <a:ext cx="9144000" cy="2387600"/>
          </a:xfrm>
        </p:spPr>
        <p:txBody>
          <a:bodyPr anchor="ctr"/>
          <a:lstStyle/>
          <a:p>
            <a:r>
              <a:rPr lang="en-US"/>
              <a:t>Typical Developmental Stages and Psychosis</a:t>
            </a:r>
          </a:p>
        </p:txBody>
      </p:sp>
    </p:spTree>
    <p:extLst>
      <p:ext uri="{BB962C8B-B14F-4D97-AF65-F5344CB8AC3E}">
        <p14:creationId xmlns:p14="http://schemas.microsoft.com/office/powerpoint/2010/main" val="1526272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D0967-2C6E-1A9F-090F-72D2B3BC32BF}"/>
              </a:ext>
            </a:extLst>
          </p:cNvPr>
          <p:cNvSpPr>
            <a:spLocks noGrp="1"/>
          </p:cNvSpPr>
          <p:nvPr>
            <p:ph type="title"/>
          </p:nvPr>
        </p:nvSpPr>
        <p:spPr/>
        <p:txBody>
          <a:bodyPr/>
          <a:lstStyle/>
          <a:p>
            <a:pPr algn="ctr"/>
            <a:r>
              <a:rPr lang="en-US"/>
              <a:t>Symptoms vs Typical Development</a:t>
            </a:r>
          </a:p>
        </p:txBody>
      </p:sp>
      <p:sp>
        <p:nvSpPr>
          <p:cNvPr id="3" name="Content Placeholder 2">
            <a:extLst>
              <a:ext uri="{FF2B5EF4-FFF2-40B4-BE49-F238E27FC236}">
                <a16:creationId xmlns:a16="http://schemas.microsoft.com/office/drawing/2014/main" id="{E2FCB7C0-4A74-4E9E-BD17-7B143FAE2F0A}"/>
              </a:ext>
            </a:extLst>
          </p:cNvPr>
          <p:cNvSpPr>
            <a:spLocks noGrp="1"/>
          </p:cNvSpPr>
          <p:nvPr>
            <p:ph idx="1"/>
          </p:nvPr>
        </p:nvSpPr>
        <p:spPr/>
        <p:txBody>
          <a:bodyPr vert="horz" lIns="91440" tIns="45720" rIns="91440" bIns="45720" rtlCol="0" anchor="t">
            <a:noAutofit/>
          </a:bodyPr>
          <a:lstStyle/>
          <a:p>
            <a:r>
              <a:rPr lang="en-US" sz="2000">
                <a:solidFill>
                  <a:srgbClr val="0A0A0A"/>
                </a:solidFill>
                <a:highlight>
                  <a:srgbClr val="FFFFFF"/>
                </a:highlight>
                <a:ea typeface="+mn-lt"/>
                <a:cs typeface="+mn-lt"/>
              </a:rPr>
              <a:t>Psychosis often coincides with, or is triggered by, the process of "synaptic pruning" that accelerates during adolescence (around age 11-12) to optimize neural efficiency.  The peak age for first-episode psychosis is the late teens to mid-20s for males and late teens to late-20s for females.</a:t>
            </a:r>
            <a:endParaRPr lang="en-US" sz="2000"/>
          </a:p>
          <a:p>
            <a:r>
              <a:rPr lang="en-US" sz="2000">
                <a:solidFill>
                  <a:srgbClr val="0A0A0A"/>
                </a:solidFill>
                <a:highlight>
                  <a:srgbClr val="FFFFFF"/>
                </a:highlight>
                <a:ea typeface="+mn-lt"/>
                <a:cs typeface="+mn-lt"/>
              </a:rPr>
              <a:t>This timeframe aligns with major life milestones, including finishing school, starting careers, and establishing independent relationships.  </a:t>
            </a:r>
            <a:endParaRPr lang="en-US" sz="2000">
              <a:solidFill>
                <a:srgbClr val="0A0A0A"/>
              </a:solidFill>
              <a:highlight>
                <a:srgbClr val="FFFFFF"/>
              </a:highlight>
            </a:endParaRPr>
          </a:p>
          <a:p>
            <a:r>
              <a:rPr lang="en-US" sz="2000">
                <a:solidFill>
                  <a:srgbClr val="000000"/>
                </a:solidFill>
                <a:highlight>
                  <a:srgbClr val="FFFFFF"/>
                </a:highlight>
              </a:rPr>
              <a:t>With the adolescent years and early adulthood being a time of rapid change and identity exploration, it can sometimes be difficult to distinguish some symptoms and behaviors that are typical.</a:t>
            </a:r>
            <a:endParaRPr lang="en-US" sz="2000">
              <a:solidFill>
                <a:srgbClr val="0A0A0A"/>
              </a:solidFill>
              <a:highlight>
                <a:srgbClr val="FFFFFF"/>
              </a:highlight>
            </a:endParaRPr>
          </a:p>
          <a:p>
            <a:r>
              <a:rPr lang="en-US" sz="2000"/>
              <a:t>Things to look for:</a:t>
            </a:r>
          </a:p>
          <a:p>
            <a:pPr lvl="1">
              <a:buFont typeface="Courier New" panose="020B0604020202020204" pitchFamily="34" charset="0"/>
              <a:buChar char="o"/>
            </a:pPr>
            <a:r>
              <a:rPr lang="en-US" sz="1600"/>
              <a:t>Out of character behavioral/personality changes</a:t>
            </a:r>
            <a:endParaRPr lang="en-US"/>
          </a:p>
          <a:p>
            <a:pPr lvl="1">
              <a:buFont typeface="Courier New" panose="020B0604020202020204" pitchFamily="34" charset="0"/>
              <a:buChar char="o"/>
            </a:pPr>
            <a:r>
              <a:rPr lang="en-US" sz="1600"/>
              <a:t>Bizarre new beliefs or interests</a:t>
            </a:r>
          </a:p>
          <a:p>
            <a:pPr lvl="1">
              <a:buFont typeface="Courier New" panose="020B0604020202020204" pitchFamily="34" charset="0"/>
              <a:buChar char="o"/>
            </a:pPr>
            <a:r>
              <a:rPr lang="en-US" sz="1600"/>
              <a:t>Suddenly losing interest in things they once cared about</a:t>
            </a:r>
          </a:p>
          <a:p>
            <a:endParaRPr lang="en-US"/>
          </a:p>
          <a:p>
            <a:endParaRPr lang="en-US"/>
          </a:p>
        </p:txBody>
      </p:sp>
    </p:spTree>
    <p:extLst>
      <p:ext uri="{BB962C8B-B14F-4D97-AF65-F5344CB8AC3E}">
        <p14:creationId xmlns:p14="http://schemas.microsoft.com/office/powerpoint/2010/main" val="34242666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8F84-5C16-BEBB-8205-B4F5E9E0323A}"/>
              </a:ext>
            </a:extLst>
          </p:cNvPr>
          <p:cNvSpPr>
            <a:spLocks noGrp="1"/>
          </p:cNvSpPr>
          <p:nvPr>
            <p:ph type="title"/>
          </p:nvPr>
        </p:nvSpPr>
        <p:spPr/>
        <p:txBody>
          <a:bodyPr>
            <a:normAutofit/>
          </a:bodyPr>
          <a:lstStyle/>
          <a:p>
            <a:pPr algn="ctr"/>
            <a:r>
              <a:rPr lang="en-US">
                <a:latin typeface="Aptos"/>
              </a:rPr>
              <a:t>Typical Developmental Changes During </a:t>
            </a:r>
            <a:br>
              <a:rPr lang="en-US">
                <a:latin typeface="Aptos"/>
              </a:rPr>
            </a:br>
            <a:r>
              <a:rPr lang="en-US">
                <a:latin typeface="Aptos"/>
              </a:rPr>
              <a:t> Adolescence (puberty through age 18)</a:t>
            </a:r>
            <a:endParaRPr lang="en-US"/>
          </a:p>
        </p:txBody>
      </p:sp>
      <p:sp>
        <p:nvSpPr>
          <p:cNvPr id="3" name="Content Placeholder 2">
            <a:extLst>
              <a:ext uri="{FF2B5EF4-FFF2-40B4-BE49-F238E27FC236}">
                <a16:creationId xmlns:a16="http://schemas.microsoft.com/office/drawing/2014/main" id="{E16A0770-30E2-E8D6-E0BE-6C8F3C8F59FD}"/>
              </a:ext>
            </a:extLst>
          </p:cNvPr>
          <p:cNvSpPr>
            <a:spLocks noGrp="1"/>
          </p:cNvSpPr>
          <p:nvPr>
            <p:ph idx="1"/>
          </p:nvPr>
        </p:nvSpPr>
        <p:spPr/>
        <p:txBody>
          <a:bodyPr>
            <a:normAutofit fontScale="92500" lnSpcReduction="10000"/>
          </a:bodyPr>
          <a:lstStyle/>
          <a:p>
            <a:pPr marL="0" indent="0" algn="ctr">
              <a:buNone/>
            </a:pPr>
            <a:r>
              <a:rPr lang="en-US" b="1"/>
              <a:t>Main Developmental task</a:t>
            </a:r>
            <a:r>
              <a:rPr lang="en-US"/>
              <a:t>:  Begin to establish personal identity</a:t>
            </a:r>
          </a:p>
          <a:p>
            <a:pPr marL="0" indent="0" algn="ctr">
              <a:buNone/>
            </a:pPr>
            <a:endParaRPr lang="en-US" sz="2200"/>
          </a:p>
          <a:p>
            <a:r>
              <a:rPr lang="en-US" sz="2400"/>
              <a:t>Period of dramatic physical change and sexual maturation</a:t>
            </a:r>
          </a:p>
          <a:p>
            <a:r>
              <a:rPr lang="en-US" sz="2400"/>
              <a:t>Increased ability to think about abstract concepts and see different perspectives (i.e. love, justice, freedom) </a:t>
            </a:r>
          </a:p>
          <a:p>
            <a:r>
              <a:rPr lang="en-US" sz="2400"/>
              <a:t>Right and wrong framework of thought (black and white thinkers)</a:t>
            </a:r>
          </a:p>
          <a:p>
            <a:r>
              <a:rPr lang="en-US" sz="2400"/>
              <a:t>Peers become more important (strive for a sense of belonging)</a:t>
            </a:r>
          </a:p>
          <a:p>
            <a:r>
              <a:rPr lang="en-US" sz="2400"/>
              <a:t>Relationships have a reciprocal quality ("You scratch my back, and I'll scratch yours.").</a:t>
            </a:r>
          </a:p>
          <a:p>
            <a:r>
              <a:rPr lang="en-US" sz="2400"/>
              <a:t>Intensified emotions (hormone-related)</a:t>
            </a:r>
          </a:p>
          <a:p>
            <a:r>
              <a:rPr lang="en-US" sz="2400"/>
              <a:t>Exploration of new roles and responsibilities (dating, driving, part-time job...)</a:t>
            </a:r>
          </a:p>
        </p:txBody>
      </p:sp>
      <p:sp>
        <p:nvSpPr>
          <p:cNvPr id="4" name="TextBox 3">
            <a:extLst>
              <a:ext uri="{FF2B5EF4-FFF2-40B4-BE49-F238E27FC236}">
                <a16:creationId xmlns:a16="http://schemas.microsoft.com/office/drawing/2014/main" id="{D002E535-E038-0FAD-A26C-E333FF3BC315}"/>
              </a:ext>
            </a:extLst>
          </p:cNvPr>
          <p:cNvSpPr txBox="1"/>
          <p:nvPr/>
        </p:nvSpPr>
        <p:spPr>
          <a:xfrm>
            <a:off x="5129784" y="6176963"/>
            <a:ext cx="7367016" cy="646331"/>
          </a:xfrm>
          <a:prstGeom prst="rect">
            <a:avLst/>
          </a:prstGeom>
          <a:noFill/>
        </p:spPr>
        <p:txBody>
          <a:bodyPr wrap="square" rtlCol="0">
            <a:spAutoFit/>
          </a:bodyPr>
          <a:lstStyle/>
          <a:p>
            <a:r>
              <a:rPr lang="en-US" sz="1200"/>
              <a:t>Sources: MIT: Young Adult Development Project</a:t>
            </a:r>
          </a:p>
          <a:p>
            <a:r>
              <a:rPr lang="en-US" sz="1200"/>
              <a:t>https://hr.mit.edu/static/worklife/youngadult/changes_ya.html </a:t>
            </a:r>
          </a:p>
          <a:p>
            <a:r>
              <a:rPr lang="en-US" sz="1200"/>
              <a:t>https://courses.lumenlearning.com/wm-lifespandevelopment/chapter/periods-of-human-development/ </a:t>
            </a:r>
          </a:p>
        </p:txBody>
      </p:sp>
    </p:spTree>
    <p:extLst>
      <p:ext uri="{BB962C8B-B14F-4D97-AF65-F5344CB8AC3E}">
        <p14:creationId xmlns:p14="http://schemas.microsoft.com/office/powerpoint/2010/main" val="10406868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5A876-19AE-66DB-37B5-9FADEEECE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AC38E-D17B-C6F9-2ACA-B1374125AD6E}"/>
              </a:ext>
            </a:extLst>
          </p:cNvPr>
          <p:cNvSpPr>
            <a:spLocks noGrp="1"/>
          </p:cNvSpPr>
          <p:nvPr>
            <p:ph type="title"/>
          </p:nvPr>
        </p:nvSpPr>
        <p:spPr/>
        <p:txBody>
          <a:bodyPr>
            <a:normAutofit/>
          </a:bodyPr>
          <a:lstStyle/>
          <a:p>
            <a:pPr algn="ctr"/>
            <a:r>
              <a:rPr lang="en-US">
                <a:latin typeface="Aptos"/>
              </a:rPr>
              <a:t>Typical Developmental Changes During </a:t>
            </a:r>
            <a:br>
              <a:rPr lang="en-US">
                <a:latin typeface="Aptos"/>
              </a:rPr>
            </a:br>
            <a:r>
              <a:rPr lang="en-US">
                <a:latin typeface="Aptos"/>
              </a:rPr>
              <a:t> </a:t>
            </a:r>
            <a:r>
              <a:rPr lang="en-US"/>
              <a:t> Emerging Adulthood (age 18 to 22/25)</a:t>
            </a:r>
          </a:p>
        </p:txBody>
      </p:sp>
      <p:sp>
        <p:nvSpPr>
          <p:cNvPr id="3" name="Content Placeholder 2">
            <a:extLst>
              <a:ext uri="{FF2B5EF4-FFF2-40B4-BE49-F238E27FC236}">
                <a16:creationId xmlns:a16="http://schemas.microsoft.com/office/drawing/2014/main" id="{29622082-48D4-C861-0D69-1C3C49C6C36C}"/>
              </a:ext>
            </a:extLst>
          </p:cNvPr>
          <p:cNvSpPr>
            <a:spLocks noGrp="1"/>
          </p:cNvSpPr>
          <p:nvPr>
            <p:ph idx="1"/>
          </p:nvPr>
        </p:nvSpPr>
        <p:spPr/>
        <p:txBody>
          <a:bodyPr>
            <a:normAutofit fontScale="70000" lnSpcReduction="20000"/>
          </a:bodyPr>
          <a:lstStyle/>
          <a:p>
            <a:pPr marL="0" indent="0" algn="ctr">
              <a:buNone/>
            </a:pPr>
            <a:r>
              <a:rPr lang="en-US" sz="3700" b="1"/>
              <a:t>Main developmental task:</a:t>
            </a:r>
            <a:r>
              <a:rPr lang="en-US" sz="3700"/>
              <a:t> Develop self-sufficiency</a:t>
            </a:r>
          </a:p>
          <a:p>
            <a:pPr marL="0" indent="0" algn="ctr">
              <a:buNone/>
            </a:pPr>
            <a:endParaRPr lang="en-US"/>
          </a:p>
          <a:p>
            <a:r>
              <a:rPr lang="en-US"/>
              <a:t>Rewards against future consequences which starts to put the brakes </a:t>
            </a:r>
          </a:p>
          <a:p>
            <a:r>
              <a:rPr lang="en-US"/>
              <a:t>In-between period when individuals are still figuring out their identity  and don't quite feel like adults yet ("Who Am I and How Do I Fit In?")</a:t>
            </a:r>
          </a:p>
          <a:p>
            <a:r>
              <a:rPr lang="en-US"/>
              <a:t>More complex thinking – values, perspectives, morals evolve</a:t>
            </a:r>
          </a:p>
          <a:p>
            <a:r>
              <a:rPr lang="en-US"/>
              <a:t>Appreciation for diverse views develops- can recognize and value many points of view  at one time</a:t>
            </a:r>
          </a:p>
          <a:p>
            <a:r>
              <a:rPr lang="en-US"/>
              <a:t>Mutuality in relationships- the Golden Rule with deepened awareness of differing points of view shapes relationships and interactions</a:t>
            </a:r>
          </a:p>
          <a:p>
            <a:r>
              <a:rPr lang="en-US"/>
              <a:t>Emotional regulation- can weigh immediate results of risk-taking and thrill seeking</a:t>
            </a:r>
          </a:p>
          <a:p>
            <a:r>
              <a:rPr lang="en-US"/>
              <a:t>Able to make thoughtful decisions about their own future (relationships, careers, education) and evaluate the impact of personal choices on others - 'the age of possibilities'</a:t>
            </a:r>
          </a:p>
        </p:txBody>
      </p:sp>
      <p:sp>
        <p:nvSpPr>
          <p:cNvPr id="4" name="TextBox 3">
            <a:extLst>
              <a:ext uri="{FF2B5EF4-FFF2-40B4-BE49-F238E27FC236}">
                <a16:creationId xmlns:a16="http://schemas.microsoft.com/office/drawing/2014/main" id="{BE1D6BA7-59B9-2FB6-CD10-F00B0CFD5A13}"/>
              </a:ext>
            </a:extLst>
          </p:cNvPr>
          <p:cNvSpPr txBox="1"/>
          <p:nvPr/>
        </p:nvSpPr>
        <p:spPr>
          <a:xfrm>
            <a:off x="5157216" y="6176963"/>
            <a:ext cx="7367016" cy="646331"/>
          </a:xfrm>
          <a:prstGeom prst="rect">
            <a:avLst/>
          </a:prstGeom>
          <a:noFill/>
        </p:spPr>
        <p:txBody>
          <a:bodyPr wrap="square" rtlCol="0">
            <a:spAutoFit/>
          </a:bodyPr>
          <a:lstStyle/>
          <a:p>
            <a:r>
              <a:rPr lang="en-US" sz="1200"/>
              <a:t>Sources: Bredehoft, Psychology Today. April 2021, MIT: Young Adult Development Project</a:t>
            </a:r>
          </a:p>
          <a:p>
            <a:r>
              <a:rPr lang="en-US" sz="1200">
                <a:hlinkClick r:id="rId2"/>
              </a:rPr>
              <a:t>https://hr.mit.edu/static/worklife/youngadult/changes_ya.html</a:t>
            </a:r>
            <a:r>
              <a:rPr lang="en-US" sz="1200"/>
              <a:t>, </a:t>
            </a:r>
            <a:r>
              <a:rPr lang="en-US" sz="1200">
                <a:hlinkClick r:id="rId3"/>
              </a:rPr>
              <a:t>https://courses.lumenlearning.com/wm-lifespandevelopment/chapter/periods-of-human-development/</a:t>
            </a:r>
            <a:r>
              <a:rPr lang="en-US" sz="1200"/>
              <a:t>  </a:t>
            </a:r>
          </a:p>
        </p:txBody>
      </p:sp>
    </p:spTree>
    <p:extLst>
      <p:ext uri="{BB962C8B-B14F-4D97-AF65-F5344CB8AC3E}">
        <p14:creationId xmlns:p14="http://schemas.microsoft.com/office/powerpoint/2010/main" val="11887171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AA3B7-A8C0-635E-E53B-AB2D5BD4B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2B5DB-5BA0-DC31-4834-0BA07AF56350}"/>
              </a:ext>
            </a:extLst>
          </p:cNvPr>
          <p:cNvSpPr>
            <a:spLocks noGrp="1"/>
          </p:cNvSpPr>
          <p:nvPr>
            <p:ph type="title"/>
          </p:nvPr>
        </p:nvSpPr>
        <p:spPr/>
        <p:txBody>
          <a:bodyPr>
            <a:normAutofit/>
          </a:bodyPr>
          <a:lstStyle/>
          <a:p>
            <a:pPr algn="ctr"/>
            <a:r>
              <a:rPr lang="en-US">
                <a:latin typeface="Aptos"/>
              </a:rPr>
              <a:t>Typical Developmental Changes During </a:t>
            </a:r>
            <a:br>
              <a:rPr lang="en-US">
                <a:latin typeface="Aptos"/>
              </a:rPr>
            </a:br>
            <a:r>
              <a:rPr lang="en-US">
                <a:latin typeface="Aptos"/>
              </a:rPr>
              <a:t> </a:t>
            </a:r>
            <a:r>
              <a:rPr lang="en-US"/>
              <a:t> Young Adulthood: (mid 20s and older)</a:t>
            </a:r>
          </a:p>
        </p:txBody>
      </p:sp>
      <p:sp>
        <p:nvSpPr>
          <p:cNvPr id="3" name="Content Placeholder 2">
            <a:extLst>
              <a:ext uri="{FF2B5EF4-FFF2-40B4-BE49-F238E27FC236}">
                <a16:creationId xmlns:a16="http://schemas.microsoft.com/office/drawing/2014/main" id="{907FFAD8-B358-585C-1E4E-3D4AF9C71F96}"/>
              </a:ext>
            </a:extLst>
          </p:cNvPr>
          <p:cNvSpPr>
            <a:spLocks noGrp="1"/>
          </p:cNvSpPr>
          <p:nvPr>
            <p:ph idx="1"/>
          </p:nvPr>
        </p:nvSpPr>
        <p:spPr/>
        <p:txBody>
          <a:bodyPr>
            <a:normAutofit/>
          </a:bodyPr>
          <a:lstStyle/>
          <a:p>
            <a:pPr marL="0" indent="0" algn="ctr">
              <a:buNone/>
            </a:pPr>
            <a:r>
              <a:rPr lang="en-US" sz="2600" b="1"/>
              <a:t>Main developmental task:</a:t>
            </a:r>
            <a:r>
              <a:rPr lang="en-US" sz="2600"/>
              <a:t> Earn the status of a full adult in the eyes of society</a:t>
            </a:r>
          </a:p>
          <a:p>
            <a:pPr marL="0" indent="0" algn="ctr">
              <a:buNone/>
            </a:pPr>
            <a:endParaRPr lang="en-US" sz="2000"/>
          </a:p>
          <a:p>
            <a:r>
              <a:rPr lang="en-US" sz="2200"/>
              <a:t>New levels of abstract analysis – self-awareness in organizing abstract ideas</a:t>
            </a:r>
          </a:p>
          <a:p>
            <a:r>
              <a:rPr lang="en-US" sz="2200"/>
              <a:t>More complex problem-solving abilities – sophistication in thinking through moral dilemmas and in articulating decisions based on complex thoughts</a:t>
            </a:r>
          </a:p>
          <a:p>
            <a:r>
              <a:rPr lang="en-US" sz="2200"/>
              <a:t>Enhanced leadership abilities</a:t>
            </a:r>
          </a:p>
          <a:p>
            <a:r>
              <a:rPr lang="en-US" sz="2200"/>
              <a:t>Greater capacity for self-evaluation</a:t>
            </a:r>
          </a:p>
          <a:p>
            <a:r>
              <a:rPr lang="en-US" sz="2200"/>
              <a:t>Internal commitments in work and relationships- more self-awareness and influence over one's own decisions</a:t>
            </a:r>
            <a:endParaRPr lang="en-US"/>
          </a:p>
        </p:txBody>
      </p:sp>
      <p:sp>
        <p:nvSpPr>
          <p:cNvPr id="4" name="TextBox 3">
            <a:extLst>
              <a:ext uri="{FF2B5EF4-FFF2-40B4-BE49-F238E27FC236}">
                <a16:creationId xmlns:a16="http://schemas.microsoft.com/office/drawing/2014/main" id="{041BDB39-A88E-31A2-0C68-26C1C70D3FCD}"/>
              </a:ext>
            </a:extLst>
          </p:cNvPr>
          <p:cNvSpPr txBox="1"/>
          <p:nvPr/>
        </p:nvSpPr>
        <p:spPr>
          <a:xfrm>
            <a:off x="5157216" y="6176963"/>
            <a:ext cx="7367016" cy="646331"/>
          </a:xfrm>
          <a:prstGeom prst="rect">
            <a:avLst/>
          </a:prstGeom>
          <a:noFill/>
        </p:spPr>
        <p:txBody>
          <a:bodyPr wrap="square" rtlCol="0">
            <a:spAutoFit/>
          </a:bodyPr>
          <a:lstStyle/>
          <a:p>
            <a:r>
              <a:rPr lang="en-US" sz="1200"/>
              <a:t>Sources: MIT: Young Adult Development Project</a:t>
            </a:r>
          </a:p>
          <a:p>
            <a:r>
              <a:rPr lang="en-US" sz="1200">
                <a:hlinkClick r:id="rId2"/>
              </a:rPr>
              <a:t>https://hr.mit.edu/static/worklife/youngadult/changes_ya.html</a:t>
            </a:r>
            <a:r>
              <a:rPr lang="en-US" sz="1200"/>
              <a:t>, </a:t>
            </a:r>
            <a:r>
              <a:rPr lang="en-US" sz="1200">
                <a:hlinkClick r:id="rId3"/>
              </a:rPr>
              <a:t>https://courses.lumenlearning.com/wm-lifespandevelopment/chapter/periods-of-human-development/</a:t>
            </a:r>
            <a:r>
              <a:rPr lang="en-US" sz="1200"/>
              <a:t>  </a:t>
            </a:r>
          </a:p>
        </p:txBody>
      </p:sp>
    </p:spTree>
    <p:extLst>
      <p:ext uri="{BB962C8B-B14F-4D97-AF65-F5344CB8AC3E}">
        <p14:creationId xmlns:p14="http://schemas.microsoft.com/office/powerpoint/2010/main" val="774594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560C298-6290-97EA-52B3-3354FAC0119B}"/>
            </a:ext>
          </a:extLst>
        </p:cNvPr>
        <p:cNvGrpSpPr/>
        <p:nvPr/>
      </p:nvGrpSpPr>
      <p:grpSpPr>
        <a:xfrm>
          <a:off x="0" y="0"/>
          <a:ext cx="0" cy="0"/>
          <a:chOff x="0" y="0"/>
          <a:chExt cx="0" cy="0"/>
        </a:xfrm>
      </p:grpSpPr>
      <p:sp>
        <p:nvSpPr>
          <p:cNvPr id="116" name="Google Shape;116;p2">
            <a:extLst>
              <a:ext uri="{FF2B5EF4-FFF2-40B4-BE49-F238E27FC236}">
                <a16:creationId xmlns:a16="http://schemas.microsoft.com/office/drawing/2014/main" id="{FB522BE9-F343-EB79-17FD-600EE4A92EB2}"/>
              </a:ext>
            </a:extLst>
          </p:cNvPr>
          <p:cNvSpPr/>
          <p:nvPr/>
        </p:nvSpPr>
        <p:spPr>
          <a:xfrm>
            <a:off x="200298" y="1712436"/>
            <a:ext cx="11660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1800" b="1" i="0" u="none" strike="noStrike" cap="none">
                <a:solidFill>
                  <a:schemeClr val="accent1"/>
                </a:solidFill>
                <a:latin typeface="Calibri"/>
                <a:ea typeface="Calibri"/>
                <a:cs typeface="Calibri"/>
                <a:sym typeface="Calibri"/>
              </a:rPr>
            </a:br>
            <a:endParaRPr sz="6000">
              <a:solidFill>
                <a:schemeClr val="dk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1FFC2C9E-E058-CFF3-FE1E-157CED4116C0}"/>
              </a:ext>
            </a:extLst>
          </p:cNvPr>
          <p:cNvSpPr>
            <a:spLocks noGrp="1"/>
          </p:cNvSpPr>
          <p:nvPr>
            <p:ph type="sldNum" sz="quarter" idx="12"/>
          </p:nvPr>
        </p:nvSpPr>
        <p:spPr/>
        <p:txBody>
          <a:bodyPr/>
          <a:lstStyle/>
          <a:p>
            <a:fld id="{B2CD82D2-1E68-4771-8EE6-9C078A477E91}" type="slidenum">
              <a:rPr lang="en-US" smtClean="0"/>
              <a:t>8</a:t>
            </a:fld>
            <a:endParaRPr lang="en-US"/>
          </a:p>
        </p:txBody>
      </p:sp>
      <p:sp>
        <p:nvSpPr>
          <p:cNvPr id="2" name="TextBox 1">
            <a:extLst>
              <a:ext uri="{FF2B5EF4-FFF2-40B4-BE49-F238E27FC236}">
                <a16:creationId xmlns:a16="http://schemas.microsoft.com/office/drawing/2014/main" id="{1CE292BE-446D-EEB8-169E-2F433B14CE6D}"/>
              </a:ext>
            </a:extLst>
          </p:cNvPr>
          <p:cNvSpPr txBox="1"/>
          <p:nvPr/>
        </p:nvSpPr>
        <p:spPr>
          <a:xfrm>
            <a:off x="3647798" y="369837"/>
            <a:ext cx="48964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t>Kentucky </a:t>
            </a:r>
            <a:r>
              <a:rPr lang="en-US" sz="2800" err="1"/>
              <a:t>iHOPE</a:t>
            </a:r>
            <a:r>
              <a:rPr lang="en-US" sz="2800"/>
              <a:t> Teams</a:t>
            </a:r>
          </a:p>
        </p:txBody>
      </p:sp>
      <p:pic>
        <p:nvPicPr>
          <p:cNvPr id="5" name="Picture 4">
            <a:extLst>
              <a:ext uri="{FF2B5EF4-FFF2-40B4-BE49-F238E27FC236}">
                <a16:creationId xmlns:a16="http://schemas.microsoft.com/office/drawing/2014/main" id="{C00683BF-C048-B6C8-C3D9-CDE024FDA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687" y="1044773"/>
            <a:ext cx="10334625" cy="5813227"/>
          </a:xfrm>
          <a:prstGeom prst="rect">
            <a:avLst/>
          </a:prstGeom>
        </p:spPr>
      </p:pic>
    </p:spTree>
    <p:extLst>
      <p:ext uri="{BB962C8B-B14F-4D97-AF65-F5344CB8AC3E}">
        <p14:creationId xmlns:p14="http://schemas.microsoft.com/office/powerpoint/2010/main" val="3908789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446CD-980F-CA03-B507-96CA76D47E8B}"/>
              </a:ext>
            </a:extLst>
          </p:cNvPr>
          <p:cNvSpPr>
            <a:spLocks noGrp="1"/>
          </p:cNvSpPr>
          <p:nvPr>
            <p:ph type="title"/>
          </p:nvPr>
        </p:nvSpPr>
        <p:spPr/>
        <p:txBody>
          <a:bodyPr/>
          <a:lstStyle/>
          <a:p>
            <a:pPr algn="ctr"/>
            <a:r>
              <a:rPr lang="en-US"/>
              <a:t>Team idea</a:t>
            </a:r>
          </a:p>
        </p:txBody>
      </p:sp>
      <p:sp>
        <p:nvSpPr>
          <p:cNvPr id="3" name="Content Placeholder 2">
            <a:extLst>
              <a:ext uri="{FF2B5EF4-FFF2-40B4-BE49-F238E27FC236}">
                <a16:creationId xmlns:a16="http://schemas.microsoft.com/office/drawing/2014/main" id="{B045A160-ACB1-3482-259F-594FE5D3EE7B}"/>
              </a:ext>
            </a:extLst>
          </p:cNvPr>
          <p:cNvSpPr>
            <a:spLocks noGrp="1"/>
          </p:cNvSpPr>
          <p:nvPr>
            <p:ph idx="1"/>
          </p:nvPr>
        </p:nvSpPr>
        <p:spPr/>
        <p:txBody>
          <a:bodyPr vert="horz" lIns="91440" tIns="45720" rIns="91440" bIns="45720" rtlCol="0" anchor="t">
            <a:normAutofit/>
          </a:bodyPr>
          <a:lstStyle/>
          <a:p>
            <a:r>
              <a:rPr lang="en-US"/>
              <a:t>Everyone contribute a picture of themselves from youth/young adulthood to highlight that we were all youth/young adults at one time and that we got through it! :)</a:t>
            </a:r>
          </a:p>
          <a:p>
            <a:r>
              <a:rPr lang="en-US">
                <a:sym typeface="Wingdings" panose="05000000000000000000" pitchFamily="2" charset="2"/>
              </a:rPr>
              <a:t>If people are willing, share a fun story about their teen/YA years or identify a mentor or support person/family member who was or is important to them as a youth/young adult</a:t>
            </a:r>
            <a:endParaRPr lang="en-US"/>
          </a:p>
        </p:txBody>
      </p:sp>
    </p:spTree>
    <p:extLst>
      <p:ext uri="{BB962C8B-B14F-4D97-AF65-F5344CB8AC3E}">
        <p14:creationId xmlns:p14="http://schemas.microsoft.com/office/powerpoint/2010/main" val="9625408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D7225-B340-1E78-C49D-ACB6535AC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F5971-6FD6-7B77-3A58-F69AEF003965}"/>
              </a:ext>
            </a:extLst>
          </p:cNvPr>
          <p:cNvSpPr>
            <a:spLocks noGrp="1"/>
          </p:cNvSpPr>
          <p:nvPr>
            <p:ph type="title"/>
          </p:nvPr>
        </p:nvSpPr>
        <p:spPr/>
        <p:txBody>
          <a:bodyPr/>
          <a:lstStyle/>
          <a:p>
            <a:pPr algn="ctr"/>
            <a:r>
              <a:rPr lang="en-US"/>
              <a:t>Discussion</a:t>
            </a:r>
          </a:p>
        </p:txBody>
      </p:sp>
      <p:sp>
        <p:nvSpPr>
          <p:cNvPr id="3" name="Content Placeholder 2">
            <a:extLst>
              <a:ext uri="{FF2B5EF4-FFF2-40B4-BE49-F238E27FC236}">
                <a16:creationId xmlns:a16="http://schemas.microsoft.com/office/drawing/2014/main" id="{A3CE7E0A-6C86-F955-FE05-3850534A0F52}"/>
              </a:ext>
            </a:extLst>
          </p:cNvPr>
          <p:cNvSpPr>
            <a:spLocks noGrp="1"/>
          </p:cNvSpPr>
          <p:nvPr>
            <p:ph idx="1"/>
          </p:nvPr>
        </p:nvSpPr>
        <p:spPr>
          <a:xfrm>
            <a:off x="838200" y="2627312"/>
            <a:ext cx="10515600" cy="1603375"/>
          </a:xfrm>
        </p:spPr>
        <p:txBody>
          <a:bodyPr>
            <a:normAutofit/>
          </a:bodyPr>
          <a:lstStyle/>
          <a:p>
            <a:pPr marL="0" indent="0" algn="ctr">
              <a:buNone/>
            </a:pPr>
            <a:r>
              <a:rPr lang="en-US" sz="3600"/>
              <a:t>What do you see as the biggest changes happening in your/your loved one’s development right now?</a:t>
            </a:r>
          </a:p>
        </p:txBody>
      </p:sp>
    </p:spTree>
    <p:extLst>
      <p:ext uri="{BB962C8B-B14F-4D97-AF65-F5344CB8AC3E}">
        <p14:creationId xmlns:p14="http://schemas.microsoft.com/office/powerpoint/2010/main" val="10235624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2CCDA-8D2C-88EF-6DD3-EA6B47651EFE}"/>
              </a:ext>
            </a:extLst>
          </p:cNvPr>
          <p:cNvSpPr>
            <a:spLocks noGrp="1"/>
          </p:cNvSpPr>
          <p:nvPr>
            <p:ph type="ctrTitle"/>
          </p:nvPr>
        </p:nvSpPr>
        <p:spPr>
          <a:xfrm>
            <a:off x="1524000" y="2235200"/>
            <a:ext cx="9144000" cy="2387600"/>
          </a:xfrm>
        </p:spPr>
        <p:txBody>
          <a:bodyPr anchor="ctr">
            <a:normAutofit/>
          </a:bodyPr>
          <a:lstStyle/>
          <a:p>
            <a:r>
              <a:rPr lang="en-US"/>
              <a:t>EASA Principles</a:t>
            </a:r>
          </a:p>
        </p:txBody>
      </p:sp>
    </p:spTree>
    <p:extLst>
      <p:ext uri="{BB962C8B-B14F-4D97-AF65-F5344CB8AC3E}">
        <p14:creationId xmlns:p14="http://schemas.microsoft.com/office/powerpoint/2010/main" val="32615824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38404-7FE7-2492-A8DD-87E151D57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B9BC5-7F14-8BF5-424C-1EFBB6F079CA}"/>
              </a:ext>
            </a:extLst>
          </p:cNvPr>
          <p:cNvSpPr>
            <a:spLocks noGrp="1"/>
          </p:cNvSpPr>
          <p:nvPr>
            <p:ph type="title"/>
          </p:nvPr>
        </p:nvSpPr>
        <p:spPr/>
        <p:txBody>
          <a:bodyPr/>
          <a:lstStyle/>
          <a:p>
            <a:pPr algn="ctr"/>
            <a:r>
              <a:rPr lang="en-US"/>
              <a:t>Cultural Humility and Trauma-Informed Care</a:t>
            </a:r>
          </a:p>
        </p:txBody>
      </p:sp>
      <p:sp>
        <p:nvSpPr>
          <p:cNvPr id="3" name="Content Placeholder 2">
            <a:extLst>
              <a:ext uri="{FF2B5EF4-FFF2-40B4-BE49-F238E27FC236}">
                <a16:creationId xmlns:a16="http://schemas.microsoft.com/office/drawing/2014/main" id="{D9F26485-F7B8-7298-F508-FDBA6F086A0F}"/>
              </a:ext>
            </a:extLst>
          </p:cNvPr>
          <p:cNvSpPr>
            <a:spLocks noGrp="1"/>
          </p:cNvSpPr>
          <p:nvPr>
            <p:ph idx="1"/>
          </p:nvPr>
        </p:nvSpPr>
        <p:spPr/>
        <p:txBody>
          <a:bodyPr vert="horz" lIns="91440" tIns="45720" rIns="91440" bIns="45720" rtlCol="0" anchor="t">
            <a:normAutofit/>
          </a:bodyPr>
          <a:lstStyle/>
          <a:p>
            <a:pPr>
              <a:buFont typeface="Arial"/>
              <a:buChar char="•"/>
            </a:pPr>
            <a:r>
              <a:rPr lang="en-US">
                <a:solidFill>
                  <a:srgbClr val="000000"/>
                </a:solidFill>
                <a:highlight>
                  <a:srgbClr val="FFFFFF"/>
                </a:highlight>
                <a:ea typeface="+mn-lt"/>
                <a:cs typeface="+mn-lt"/>
              </a:rPr>
              <a:t>Individuals receiving services are experts in their own lives—what is seen as distressing to one person may not be to someone else</a:t>
            </a:r>
          </a:p>
          <a:p>
            <a:pPr>
              <a:buFont typeface="Arial"/>
              <a:buChar char="•"/>
            </a:pPr>
            <a:r>
              <a:rPr lang="en-US">
                <a:solidFill>
                  <a:srgbClr val="000000"/>
                </a:solidFill>
                <a:highlight>
                  <a:srgbClr val="FFFFFF"/>
                </a:highlight>
                <a:ea typeface="+mn-lt"/>
                <a:cs typeface="+mn-lt"/>
              </a:rPr>
              <a:t>Trauma-informed, culturally responsive care includes approaches and interventions that affirm and honor the values, beliefs, traditions, healing </a:t>
            </a:r>
            <a:r>
              <a:rPr lang="en-US">
                <a:highlight>
                  <a:srgbClr val="FFFFFF"/>
                </a:highlight>
                <a:ea typeface="+mn-lt"/>
                <a:cs typeface="+mn-lt"/>
              </a:rPr>
              <a:t>practices </a:t>
            </a:r>
            <a:r>
              <a:rPr lang="en-US">
                <a:solidFill>
                  <a:srgbClr val="000000"/>
                </a:solidFill>
                <a:highlight>
                  <a:srgbClr val="FFFFFF"/>
                </a:highlight>
                <a:ea typeface="+mn-lt"/>
                <a:cs typeface="+mn-lt"/>
              </a:rPr>
              <a:t>and </a:t>
            </a:r>
            <a:r>
              <a:rPr lang="en-US">
                <a:highlight>
                  <a:srgbClr val="FFFFFF"/>
                </a:highlight>
                <a:ea typeface="+mn-lt"/>
                <a:cs typeface="+mn-lt"/>
              </a:rPr>
              <a:t>needs of individuals</a:t>
            </a:r>
            <a:r>
              <a:rPr lang="en-US">
                <a:solidFill>
                  <a:srgbClr val="000000"/>
                </a:solidFill>
                <a:highlight>
                  <a:srgbClr val="FFFFFF"/>
                </a:highlight>
                <a:ea typeface="+mn-lt"/>
                <a:cs typeface="+mn-lt"/>
              </a:rPr>
              <a:t> and family members and supports</a:t>
            </a:r>
          </a:p>
          <a:p>
            <a:pPr>
              <a:buFont typeface="Arial"/>
              <a:buChar char="•"/>
            </a:pPr>
            <a:r>
              <a:rPr lang="en-US">
                <a:solidFill>
                  <a:srgbClr val="000000"/>
                </a:solidFill>
                <a:highlight>
                  <a:srgbClr val="FFFFFF"/>
                </a:highlight>
                <a:ea typeface="+mn-lt"/>
                <a:cs typeface="+mn-lt"/>
              </a:rPr>
              <a:t>As much as possible team members will not ask you to repeatedly share difficult or traumatic experiences, and will be responsive to your needs and trauma history</a:t>
            </a:r>
            <a:endParaRPr lang="en-US" sz="2000"/>
          </a:p>
        </p:txBody>
      </p:sp>
    </p:spTree>
    <p:extLst>
      <p:ext uri="{BB962C8B-B14F-4D97-AF65-F5344CB8AC3E}">
        <p14:creationId xmlns:p14="http://schemas.microsoft.com/office/powerpoint/2010/main" val="30330603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DF05-BB4A-01B6-C910-97FBE8325F49}"/>
              </a:ext>
            </a:extLst>
          </p:cNvPr>
          <p:cNvSpPr>
            <a:spLocks noGrp="1"/>
          </p:cNvSpPr>
          <p:nvPr>
            <p:ph type="title"/>
          </p:nvPr>
        </p:nvSpPr>
        <p:spPr/>
        <p:txBody>
          <a:bodyPr/>
          <a:lstStyle/>
          <a:p>
            <a:pPr algn="ctr"/>
            <a:r>
              <a:rPr lang="en-US"/>
              <a:t>Person-Centered Care</a:t>
            </a:r>
          </a:p>
        </p:txBody>
      </p:sp>
      <p:sp>
        <p:nvSpPr>
          <p:cNvPr id="3" name="Content Placeholder 2">
            <a:extLst>
              <a:ext uri="{FF2B5EF4-FFF2-40B4-BE49-F238E27FC236}">
                <a16:creationId xmlns:a16="http://schemas.microsoft.com/office/drawing/2014/main" id="{865F14AE-8C98-F750-FA4E-C902D845091E}"/>
              </a:ext>
            </a:extLst>
          </p:cNvPr>
          <p:cNvSpPr>
            <a:spLocks noGrp="1"/>
          </p:cNvSpPr>
          <p:nvPr>
            <p:ph idx="1"/>
          </p:nvPr>
        </p:nvSpPr>
        <p:spPr>
          <a:xfrm>
            <a:off x="838200" y="1690688"/>
            <a:ext cx="10515600" cy="4351338"/>
          </a:xfrm>
        </p:spPr>
        <p:txBody>
          <a:bodyPr vert="horz" lIns="91440" tIns="45720" rIns="91440" bIns="45720" rtlCol="0" anchor="t">
            <a:normAutofit/>
          </a:bodyPr>
          <a:lstStyle/>
          <a:p>
            <a:r>
              <a:rPr lang="en-US"/>
              <a:t>We are the experts on our own experiences</a:t>
            </a:r>
          </a:p>
          <a:p>
            <a:r>
              <a:rPr lang="en-US"/>
              <a:t>We don't have to agree about a decision, but rather work together to make the best possible outcome and provide a safety net </a:t>
            </a:r>
          </a:p>
          <a:p>
            <a:r>
              <a:rPr lang="en-US"/>
              <a:t>Dignity of risk and importance of "failure“</a:t>
            </a:r>
          </a:p>
          <a:p>
            <a:pPr lvl="1"/>
            <a:r>
              <a:rPr lang="en-US"/>
              <a:t>We learn through failure, and right now is the best time to try new things because you have an incredibly strong safety net through your team</a:t>
            </a:r>
          </a:p>
          <a:p>
            <a:r>
              <a:rPr lang="en-US"/>
              <a:t>The participant is “driving the bus” and picking the destination; the team, family, and supports can act as navigation help, pit crew, etc.</a:t>
            </a:r>
          </a:p>
        </p:txBody>
      </p:sp>
      <p:pic>
        <p:nvPicPr>
          <p:cNvPr id="4" name="Picture 3" descr="School Bus Coloring Pages (48 Free ...">
            <a:extLst>
              <a:ext uri="{FF2B5EF4-FFF2-40B4-BE49-F238E27FC236}">
                <a16:creationId xmlns:a16="http://schemas.microsoft.com/office/drawing/2014/main" id="{71B0EC26-206D-D53D-63C8-E5BD182C8147}"/>
              </a:ext>
            </a:extLst>
          </p:cNvPr>
          <p:cNvPicPr>
            <a:picLocks noChangeAspect="1"/>
          </p:cNvPicPr>
          <p:nvPr/>
        </p:nvPicPr>
        <p:blipFill>
          <a:blip r:embed="rId2"/>
          <a:stretch>
            <a:fillRect/>
          </a:stretch>
        </p:blipFill>
        <p:spPr>
          <a:xfrm>
            <a:off x="4655927" y="5517910"/>
            <a:ext cx="2880145" cy="974965"/>
          </a:xfrm>
          <a:prstGeom prst="rect">
            <a:avLst/>
          </a:prstGeom>
        </p:spPr>
      </p:pic>
    </p:spTree>
    <p:extLst>
      <p:ext uri="{BB962C8B-B14F-4D97-AF65-F5344CB8AC3E}">
        <p14:creationId xmlns:p14="http://schemas.microsoft.com/office/powerpoint/2010/main" val="26397483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standing on a hill looking at the stars&#10;&#10;AI-generated content may be incorrect.">
            <a:extLst>
              <a:ext uri="{FF2B5EF4-FFF2-40B4-BE49-F238E27FC236}">
                <a16:creationId xmlns:a16="http://schemas.microsoft.com/office/drawing/2014/main" id="{54F4FB8A-1508-DAE0-5CC8-EF28186026D3}"/>
              </a:ext>
            </a:extLst>
          </p:cNvPr>
          <p:cNvPicPr>
            <a:picLocks noGrp="1" noChangeAspect="1"/>
          </p:cNvPicPr>
          <p:nvPr>
            <p:ph idx="1"/>
          </p:nvPr>
        </p:nvPicPr>
        <p:blipFill>
          <a:blip r:embed="rId2"/>
          <a:stretch>
            <a:fillRect/>
          </a:stretch>
        </p:blipFill>
        <p:spPr>
          <a:xfrm>
            <a:off x="2098431" y="279985"/>
            <a:ext cx="7995137" cy="6298030"/>
          </a:xfrm>
          <a:prstGeom prst="rect">
            <a:avLst/>
          </a:prstGeom>
        </p:spPr>
      </p:pic>
    </p:spTree>
    <p:extLst>
      <p:ext uri="{BB962C8B-B14F-4D97-AF65-F5344CB8AC3E}">
        <p14:creationId xmlns:p14="http://schemas.microsoft.com/office/powerpoint/2010/main" val="1886674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5894-A9E0-AEB3-B865-F2666CB29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80D7E-9F88-1136-AA87-4F6F3A2DE69F}"/>
              </a:ext>
            </a:extLst>
          </p:cNvPr>
          <p:cNvSpPr>
            <a:spLocks noGrp="1"/>
          </p:cNvSpPr>
          <p:nvPr>
            <p:ph type="title"/>
          </p:nvPr>
        </p:nvSpPr>
        <p:spPr/>
        <p:txBody>
          <a:bodyPr/>
          <a:lstStyle/>
          <a:p>
            <a:pPr algn="ctr"/>
            <a:r>
              <a:rPr lang="en-US"/>
              <a:t>Shared Decision-Making</a:t>
            </a:r>
          </a:p>
        </p:txBody>
      </p:sp>
      <p:sp>
        <p:nvSpPr>
          <p:cNvPr id="3" name="Content Placeholder 2">
            <a:extLst>
              <a:ext uri="{FF2B5EF4-FFF2-40B4-BE49-F238E27FC236}">
                <a16:creationId xmlns:a16="http://schemas.microsoft.com/office/drawing/2014/main" id="{4680C6FA-3151-A99B-A5E2-12FD42CF3E9D}"/>
              </a:ext>
            </a:extLst>
          </p:cNvPr>
          <p:cNvSpPr>
            <a:spLocks noGrp="1"/>
          </p:cNvSpPr>
          <p:nvPr>
            <p:ph idx="1"/>
          </p:nvPr>
        </p:nvSpPr>
        <p:spPr>
          <a:xfrm>
            <a:off x="838200" y="1825625"/>
            <a:ext cx="10515600" cy="4483736"/>
          </a:xfrm>
        </p:spPr>
        <p:txBody>
          <a:bodyPr vert="horz" lIns="91440" tIns="45720" rIns="91440" bIns="45720" rtlCol="0" anchor="t">
            <a:normAutofit fontScale="92500" lnSpcReduction="20000"/>
          </a:bodyPr>
          <a:lstStyle/>
          <a:p>
            <a:pPr marL="0" indent="0">
              <a:buNone/>
            </a:pPr>
            <a:r>
              <a:rPr lang="en-US">
                <a:ea typeface="+mn-lt"/>
                <a:cs typeface="+mn-lt"/>
              </a:rPr>
              <a:t>In shared decision-making, participants and providers communicate with each other and come up with a plan together based on:</a:t>
            </a:r>
            <a:endParaRPr lang="en-US"/>
          </a:p>
          <a:p>
            <a:r>
              <a:rPr lang="en-US">
                <a:ea typeface="+mn-lt"/>
                <a:cs typeface="+mn-lt"/>
              </a:rPr>
              <a:t>what is important to the person</a:t>
            </a:r>
          </a:p>
          <a:p>
            <a:r>
              <a:rPr lang="en-US">
                <a:ea typeface="+mn-lt"/>
                <a:cs typeface="+mn-lt"/>
              </a:rPr>
              <a:t>mutual understanding of all options</a:t>
            </a:r>
            <a:endParaRPr lang="en-US"/>
          </a:p>
          <a:p>
            <a:r>
              <a:rPr lang="en-US">
                <a:ea typeface="+mn-lt"/>
                <a:cs typeface="+mn-lt"/>
              </a:rPr>
              <a:t>mutual understanding of the pros and cons of each of those options</a:t>
            </a:r>
          </a:p>
          <a:p>
            <a:pPr marL="0" indent="0">
              <a:buNone/>
            </a:pPr>
            <a:endParaRPr lang="en-US">
              <a:ea typeface="+mn-lt"/>
              <a:cs typeface="+mn-lt"/>
            </a:endParaRPr>
          </a:p>
          <a:p>
            <a:pPr marL="0" indent="0">
              <a:buNone/>
            </a:pPr>
            <a:r>
              <a:rPr lang="en-US">
                <a:ea typeface="+mn-lt"/>
                <a:cs typeface="+mn-lt"/>
              </a:rPr>
              <a:t>Shared decision-making is a way to make an informed choice about healthcare and services that respects both the person's priorities and the provider's experience.</a:t>
            </a:r>
          </a:p>
          <a:p>
            <a:pPr marL="0" indent="0">
              <a:buNone/>
            </a:pPr>
            <a:r>
              <a:rPr lang="en-US">
                <a:ea typeface="+mn-lt"/>
                <a:cs typeface="+mn-lt"/>
              </a:rPr>
              <a:t>A note: while families may be involved in the shared decision-making process, the goal is to prioritize the participant’s choices and provide supports and a safety net in a way that supports growth and development</a:t>
            </a:r>
            <a:endParaRPr lang="en-US"/>
          </a:p>
        </p:txBody>
      </p:sp>
    </p:spTree>
    <p:extLst>
      <p:ext uri="{BB962C8B-B14F-4D97-AF65-F5344CB8AC3E}">
        <p14:creationId xmlns:p14="http://schemas.microsoft.com/office/powerpoint/2010/main" val="16134746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5CDD6-4899-1171-EF38-41A0935CCE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4F174-32A8-801B-71EA-05632FC9C102}"/>
              </a:ext>
            </a:extLst>
          </p:cNvPr>
          <p:cNvSpPr>
            <a:spLocks noGrp="1"/>
          </p:cNvSpPr>
          <p:nvPr>
            <p:ph type="title"/>
          </p:nvPr>
        </p:nvSpPr>
        <p:spPr/>
        <p:txBody>
          <a:bodyPr/>
          <a:lstStyle/>
          <a:p>
            <a:pPr algn="ctr"/>
            <a:r>
              <a:rPr lang="en-US"/>
              <a:t>Shared Decision-Making Lived Experiences</a:t>
            </a:r>
          </a:p>
        </p:txBody>
      </p:sp>
      <p:sp>
        <p:nvSpPr>
          <p:cNvPr id="3" name="Content Placeholder 2">
            <a:extLst>
              <a:ext uri="{FF2B5EF4-FFF2-40B4-BE49-F238E27FC236}">
                <a16:creationId xmlns:a16="http://schemas.microsoft.com/office/drawing/2014/main" id="{1494E39A-D88B-7632-5437-BD214EAFBE9A}"/>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a:t>EASA Graduate Quote: </a:t>
            </a:r>
          </a:p>
          <a:p>
            <a:pPr marL="0" indent="0">
              <a:buNone/>
            </a:pPr>
            <a:r>
              <a:rPr lang="en-US">
                <a:ea typeface="+mn-lt"/>
                <a:cs typeface="+mn-lt"/>
              </a:rPr>
              <a:t>"One, be honest with your treatment team. If something is not working for you, or you need something new, let them know. You cannot get the help you need if you do not keep your team in the loop. Two, figure out what works best for you. I liked having multiple team members in one room to discuss future decisions; however, you may not like that and rather speak one-on-one and that's okay. If you feel like your voice would be better heard through just one team member, you should go along with that feeling." -NC</a:t>
            </a:r>
          </a:p>
          <a:p>
            <a:pPr marL="0" indent="0">
              <a:buNone/>
            </a:pPr>
            <a:endParaRPr lang="en-US"/>
          </a:p>
          <a:p>
            <a:pPr marL="0" indent="0">
              <a:buNone/>
            </a:pPr>
            <a:r>
              <a:rPr lang="en-US">
                <a:ea typeface="+mn-lt"/>
                <a:cs typeface="+mn-lt"/>
              </a:rPr>
              <a:t>"In an EASA treatment team, you will be working towards your overall well-being, and you should try to collaborate and consider other members' perspectives as well as your own. Each person on your team plays a different role which means that people may have differing opinions on what is right for you. Compromise may be necessary including with family members. So just remember that it is all for your future." -S</a:t>
            </a:r>
            <a:endParaRPr lang="en-US"/>
          </a:p>
        </p:txBody>
      </p:sp>
    </p:spTree>
    <p:extLst>
      <p:ext uri="{BB962C8B-B14F-4D97-AF65-F5344CB8AC3E}">
        <p14:creationId xmlns:p14="http://schemas.microsoft.com/office/powerpoint/2010/main" val="34843548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642C7-05F1-E4E4-4298-4D53FBC99B75}"/>
              </a:ext>
            </a:extLst>
          </p:cNvPr>
          <p:cNvSpPr>
            <a:spLocks noGrp="1"/>
          </p:cNvSpPr>
          <p:nvPr>
            <p:ph type="title"/>
          </p:nvPr>
        </p:nvSpPr>
        <p:spPr>
          <a:xfrm>
            <a:off x="838200" y="2002631"/>
            <a:ext cx="10515600" cy="2852737"/>
          </a:xfrm>
        </p:spPr>
        <p:txBody>
          <a:bodyPr anchor="ctr"/>
          <a:lstStyle/>
          <a:p>
            <a:pPr algn="ctr"/>
            <a:r>
              <a:rPr lang="en-US"/>
              <a:t>What can EASA do for you?</a:t>
            </a:r>
          </a:p>
        </p:txBody>
      </p:sp>
      <p:sp>
        <p:nvSpPr>
          <p:cNvPr id="3" name="TextBox 2">
            <a:extLst>
              <a:ext uri="{FF2B5EF4-FFF2-40B4-BE49-F238E27FC236}">
                <a16:creationId xmlns:a16="http://schemas.microsoft.com/office/drawing/2014/main" id="{BFB30B9E-C1A8-66BA-39AF-F87B9B20ED71}"/>
              </a:ext>
            </a:extLst>
          </p:cNvPr>
          <p:cNvSpPr txBox="1"/>
          <p:nvPr/>
        </p:nvSpPr>
        <p:spPr>
          <a:xfrm>
            <a:off x="1392936" y="4855368"/>
            <a:ext cx="9400032" cy="1569660"/>
          </a:xfrm>
          <a:prstGeom prst="rect">
            <a:avLst/>
          </a:prstGeom>
          <a:noFill/>
        </p:spPr>
        <p:txBody>
          <a:bodyPr wrap="square" lIns="91440" tIns="45720" rIns="91440" bIns="45720" rtlCol="0" anchor="t">
            <a:spAutoFit/>
          </a:bodyPr>
          <a:lstStyle/>
          <a:p>
            <a:pPr algn="ctr"/>
            <a:r>
              <a:rPr lang="en-US" sz="3200" b="1"/>
              <a:t>PRESENTER REMINDER: Be sure to change “EASA” throughout presentation to reflect your program’s name</a:t>
            </a:r>
          </a:p>
        </p:txBody>
      </p:sp>
    </p:spTree>
    <p:extLst>
      <p:ext uri="{BB962C8B-B14F-4D97-AF65-F5344CB8AC3E}">
        <p14:creationId xmlns:p14="http://schemas.microsoft.com/office/powerpoint/2010/main" val="21497770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alking on a dirt road with a dog&#10;&#10;AI-generated content may be incorrect.">
            <a:extLst>
              <a:ext uri="{FF2B5EF4-FFF2-40B4-BE49-F238E27FC236}">
                <a16:creationId xmlns:a16="http://schemas.microsoft.com/office/drawing/2014/main" id="{104A9B63-D6B4-D4A2-F40A-85628F51E903}"/>
              </a:ext>
            </a:extLst>
          </p:cNvPr>
          <p:cNvPicPr>
            <a:picLocks noChangeAspect="1"/>
          </p:cNvPicPr>
          <p:nvPr/>
        </p:nvPicPr>
        <p:blipFill>
          <a:blip r:embed="rId2"/>
          <a:stretch>
            <a:fillRect/>
          </a:stretch>
        </p:blipFill>
        <p:spPr>
          <a:xfrm>
            <a:off x="2349038" y="865909"/>
            <a:ext cx="7493924" cy="5126182"/>
          </a:xfrm>
          <a:prstGeom prst="rect">
            <a:avLst/>
          </a:prstGeom>
        </p:spPr>
      </p:pic>
    </p:spTree>
    <p:extLst>
      <p:ext uri="{BB962C8B-B14F-4D97-AF65-F5344CB8AC3E}">
        <p14:creationId xmlns:p14="http://schemas.microsoft.com/office/powerpoint/2010/main" val="4035849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39885A8-CF89-9BB5-0767-58C79226CB6B}"/>
            </a:ext>
          </a:extLst>
        </p:cNvPr>
        <p:cNvGrpSpPr/>
        <p:nvPr/>
      </p:nvGrpSpPr>
      <p:grpSpPr>
        <a:xfrm>
          <a:off x="0" y="0"/>
          <a:ext cx="0" cy="0"/>
          <a:chOff x="0" y="0"/>
          <a:chExt cx="0" cy="0"/>
        </a:xfrm>
      </p:grpSpPr>
      <p:sp>
        <p:nvSpPr>
          <p:cNvPr id="116" name="Google Shape;116;p2">
            <a:extLst>
              <a:ext uri="{FF2B5EF4-FFF2-40B4-BE49-F238E27FC236}">
                <a16:creationId xmlns:a16="http://schemas.microsoft.com/office/drawing/2014/main" id="{D2AE5617-2B47-550C-3F5E-59D5CE20A865}"/>
              </a:ext>
            </a:extLst>
          </p:cNvPr>
          <p:cNvSpPr/>
          <p:nvPr/>
        </p:nvSpPr>
        <p:spPr>
          <a:xfrm>
            <a:off x="200298" y="1712436"/>
            <a:ext cx="11660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1800" b="1" i="0" u="none" strike="noStrike" cap="none">
                <a:solidFill>
                  <a:schemeClr val="accent1"/>
                </a:solidFill>
                <a:latin typeface="Calibri"/>
                <a:ea typeface="Calibri"/>
                <a:cs typeface="Calibri"/>
                <a:sym typeface="Calibri"/>
              </a:rPr>
            </a:br>
            <a:endParaRPr sz="6000">
              <a:solidFill>
                <a:schemeClr val="dk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752F5B42-D637-32F7-81D4-B456406456A0}"/>
              </a:ext>
            </a:extLst>
          </p:cNvPr>
          <p:cNvSpPr>
            <a:spLocks noGrp="1"/>
          </p:cNvSpPr>
          <p:nvPr>
            <p:ph type="sldNum" sz="quarter" idx="12"/>
          </p:nvPr>
        </p:nvSpPr>
        <p:spPr/>
        <p:txBody>
          <a:bodyPr/>
          <a:lstStyle/>
          <a:p>
            <a:fld id="{B2CD82D2-1E68-4771-8EE6-9C078A477E91}" type="slidenum">
              <a:rPr lang="en-US" smtClean="0"/>
              <a:t>9</a:t>
            </a:fld>
            <a:endParaRPr lang="en-US"/>
          </a:p>
        </p:txBody>
      </p:sp>
      <p:sp>
        <p:nvSpPr>
          <p:cNvPr id="2" name="TextBox 1">
            <a:extLst>
              <a:ext uri="{FF2B5EF4-FFF2-40B4-BE49-F238E27FC236}">
                <a16:creationId xmlns:a16="http://schemas.microsoft.com/office/drawing/2014/main" id="{F2DAD716-3A4E-B3B9-CC11-8E7D1AE73B01}"/>
              </a:ext>
            </a:extLst>
          </p:cNvPr>
          <p:cNvSpPr txBox="1"/>
          <p:nvPr/>
        </p:nvSpPr>
        <p:spPr>
          <a:xfrm>
            <a:off x="3647798" y="399000"/>
            <a:ext cx="48964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t>Colorado ASCENT Teams</a:t>
            </a:r>
          </a:p>
        </p:txBody>
      </p:sp>
      <p:pic>
        <p:nvPicPr>
          <p:cNvPr id="6" name="Picture 5">
            <a:extLst>
              <a:ext uri="{FF2B5EF4-FFF2-40B4-BE49-F238E27FC236}">
                <a16:creationId xmlns:a16="http://schemas.microsoft.com/office/drawing/2014/main" id="{D4A41196-3414-FEA4-DDD1-68BD2107FF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24" y="922220"/>
            <a:ext cx="10420350" cy="5861447"/>
          </a:xfrm>
          <a:prstGeom prst="rect">
            <a:avLst/>
          </a:prstGeom>
        </p:spPr>
      </p:pic>
    </p:spTree>
    <p:extLst>
      <p:ext uri="{BB962C8B-B14F-4D97-AF65-F5344CB8AC3E}">
        <p14:creationId xmlns:p14="http://schemas.microsoft.com/office/powerpoint/2010/main" val="24393026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DBBA-8C26-81F9-42BB-E872F4A7A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4CDCD-F4AC-9D17-3AB0-47E3B1F94F0A}"/>
              </a:ext>
            </a:extLst>
          </p:cNvPr>
          <p:cNvSpPr>
            <a:spLocks noGrp="1"/>
          </p:cNvSpPr>
          <p:nvPr>
            <p:ph type="title"/>
          </p:nvPr>
        </p:nvSpPr>
        <p:spPr>
          <a:xfrm>
            <a:off x="838200" y="266499"/>
            <a:ext cx="10515600" cy="1325563"/>
          </a:xfrm>
        </p:spPr>
        <p:txBody>
          <a:bodyPr/>
          <a:lstStyle/>
          <a:p>
            <a:pPr algn="ctr"/>
            <a:r>
              <a:rPr lang="en-US">
                <a:ea typeface="+mj-lt"/>
                <a:cs typeface="+mj-lt"/>
              </a:rPr>
              <a:t>Overview of Treatment</a:t>
            </a:r>
            <a:endParaRPr lang="en-US"/>
          </a:p>
        </p:txBody>
      </p:sp>
      <p:sp>
        <p:nvSpPr>
          <p:cNvPr id="3" name="Content Placeholder 2">
            <a:extLst>
              <a:ext uri="{FF2B5EF4-FFF2-40B4-BE49-F238E27FC236}">
                <a16:creationId xmlns:a16="http://schemas.microsoft.com/office/drawing/2014/main" id="{98DB7D55-1728-AB37-0105-B74FA1985951}"/>
              </a:ext>
            </a:extLst>
          </p:cNvPr>
          <p:cNvSpPr>
            <a:spLocks noGrp="1"/>
          </p:cNvSpPr>
          <p:nvPr>
            <p:ph idx="1"/>
          </p:nvPr>
        </p:nvSpPr>
        <p:spPr>
          <a:xfrm>
            <a:off x="838200" y="1915811"/>
            <a:ext cx="10515600" cy="4351338"/>
          </a:xfrm>
        </p:spPr>
        <p:txBody>
          <a:bodyPr vert="horz" lIns="91440" tIns="45720" rIns="91440" bIns="45720" numCol="2" spcCol="91440" rtlCol="0" anchor="t">
            <a:normAutofit fontScale="70000" lnSpcReduction="20000"/>
          </a:bodyPr>
          <a:lstStyle/>
          <a:p>
            <a:r>
              <a:rPr lang="en-US">
                <a:ea typeface="+mn-lt"/>
                <a:cs typeface="+mn-lt"/>
              </a:rPr>
              <a:t>Outreach and engagement</a:t>
            </a:r>
            <a:endParaRPr lang="en-US"/>
          </a:p>
          <a:p>
            <a:r>
              <a:rPr lang="en-US">
                <a:ea typeface="+mn-lt"/>
                <a:cs typeface="+mn-lt"/>
              </a:rPr>
              <a:t>Individualized assessment, diagnosis, and treatment planning</a:t>
            </a:r>
            <a:endParaRPr lang="en-US"/>
          </a:p>
          <a:p>
            <a:r>
              <a:rPr lang="en-US">
                <a:ea typeface="+mn-lt"/>
                <a:cs typeface="+mn-lt"/>
              </a:rPr>
              <a:t>Individual and group counseling</a:t>
            </a:r>
            <a:endParaRPr lang="en-US"/>
          </a:p>
          <a:p>
            <a:r>
              <a:rPr lang="en-US">
                <a:ea typeface="+mn-lt"/>
                <a:cs typeface="+mn-lt"/>
              </a:rPr>
              <a:t>Single and/or multi-family groups</a:t>
            </a:r>
            <a:endParaRPr lang="en-US"/>
          </a:p>
          <a:p>
            <a:r>
              <a:rPr lang="en-US">
                <a:ea typeface="+mn-lt"/>
                <a:cs typeface="+mn-lt"/>
              </a:rPr>
              <a:t>Education and support for individuals/families/primary support systems</a:t>
            </a:r>
            <a:endParaRPr lang="en-US"/>
          </a:p>
          <a:p>
            <a:r>
              <a:rPr lang="en-US">
                <a:ea typeface="+mn-lt"/>
                <a:cs typeface="+mn-lt"/>
              </a:rPr>
              <a:t>Crisis planning and relapse prevention planning </a:t>
            </a:r>
            <a:endParaRPr lang="en-US"/>
          </a:p>
          <a:p>
            <a:r>
              <a:rPr lang="en-US">
                <a:ea typeface="+mn-lt"/>
                <a:cs typeface="+mn-lt"/>
              </a:rPr>
              <a:t>Information about rights and benefits</a:t>
            </a:r>
            <a:endParaRPr lang="en-US"/>
          </a:p>
          <a:p>
            <a:r>
              <a:rPr lang="en-US">
                <a:ea typeface="+mn-lt"/>
                <a:cs typeface="+mn-lt"/>
              </a:rPr>
              <a:t>Assistance with independent living skills for daily living and working</a:t>
            </a:r>
            <a:endParaRPr lang="en-US"/>
          </a:p>
          <a:p>
            <a:endParaRPr lang="en-US">
              <a:ea typeface="+mn-lt"/>
              <a:cs typeface="+mn-lt"/>
            </a:endParaRPr>
          </a:p>
          <a:p>
            <a:r>
              <a:rPr lang="en-US">
                <a:ea typeface="+mn-lt"/>
                <a:cs typeface="+mn-lt"/>
              </a:rPr>
              <a:t>Information about resources and assistance with connecting to those resources</a:t>
            </a:r>
            <a:endParaRPr lang="en-US"/>
          </a:p>
          <a:p>
            <a:r>
              <a:rPr lang="en-US">
                <a:ea typeface="+mn-lt"/>
                <a:cs typeface="+mn-lt"/>
              </a:rPr>
              <a:t>Support in school and work settings through Supported Employment and Education services</a:t>
            </a:r>
            <a:endParaRPr lang="en-US"/>
          </a:p>
          <a:p>
            <a:r>
              <a:rPr lang="en-US">
                <a:ea typeface="+mn-lt"/>
                <a:cs typeface="+mn-lt"/>
              </a:rPr>
              <a:t>Opportunities for mentoring and meeting others with similar experiences</a:t>
            </a:r>
            <a:endParaRPr lang="en-US"/>
          </a:p>
          <a:p>
            <a:r>
              <a:rPr lang="en-US">
                <a:ea typeface="+mn-lt"/>
                <a:cs typeface="+mn-lt"/>
              </a:rPr>
              <a:t>Medication support and education</a:t>
            </a:r>
            <a:endParaRPr lang="en-US"/>
          </a:p>
          <a:p>
            <a:r>
              <a:rPr lang="en-US">
                <a:ea typeface="+mn-lt"/>
                <a:cs typeface="+mn-lt"/>
              </a:rPr>
              <a:t>Nursing/Physical health services that focus on wellness</a:t>
            </a:r>
          </a:p>
          <a:p>
            <a:r>
              <a:rPr lang="en-US"/>
              <a:t>…And more! Talk with your team if you have areas you would like to work on that aren’t listed here!</a:t>
            </a:r>
          </a:p>
          <a:p>
            <a:endParaRPr lang="en-US">
              <a:ea typeface="+mn-lt"/>
              <a:cs typeface="+mn-lt"/>
            </a:endParaRPr>
          </a:p>
        </p:txBody>
      </p:sp>
    </p:spTree>
    <p:extLst>
      <p:ext uri="{BB962C8B-B14F-4D97-AF65-F5344CB8AC3E}">
        <p14:creationId xmlns:p14="http://schemas.microsoft.com/office/powerpoint/2010/main" val="25421851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A354C-FA4F-D90D-5E60-07F993309EA3}"/>
              </a:ext>
            </a:extLst>
          </p:cNvPr>
          <p:cNvSpPr>
            <a:spLocks noGrp="1"/>
          </p:cNvSpPr>
          <p:nvPr>
            <p:ph type="title"/>
          </p:nvPr>
        </p:nvSpPr>
        <p:spPr/>
        <p:txBody>
          <a:bodyPr/>
          <a:lstStyle/>
          <a:p>
            <a:pPr algn="ctr"/>
            <a:r>
              <a:rPr lang="en-US"/>
              <a:t>Tools</a:t>
            </a:r>
          </a:p>
        </p:txBody>
      </p:sp>
      <p:sp>
        <p:nvSpPr>
          <p:cNvPr id="3" name="Content Placeholder 2">
            <a:extLst>
              <a:ext uri="{FF2B5EF4-FFF2-40B4-BE49-F238E27FC236}">
                <a16:creationId xmlns:a16="http://schemas.microsoft.com/office/drawing/2014/main" id="{8C327D3D-B97F-7B8D-3173-C64CF480D0AA}"/>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a:t>Throughout your time in the program your team will help you build tools to maintain recovery. The following are some specific tools you will create with your team:</a:t>
            </a:r>
          </a:p>
          <a:p>
            <a:r>
              <a:rPr lang="en-US"/>
              <a:t>Wellness plan – what keeps you healthy</a:t>
            </a:r>
          </a:p>
          <a:p>
            <a:r>
              <a:rPr lang="en-US"/>
              <a:t>Crisis plan – what keeps you safe</a:t>
            </a:r>
          </a:p>
          <a:p>
            <a:r>
              <a:rPr lang="en-US"/>
              <a:t>Relapse prevention plan – what keeps you stable</a:t>
            </a:r>
          </a:p>
          <a:p>
            <a:r>
              <a:rPr lang="en-US">
                <a:ea typeface="+mn-lt"/>
                <a:cs typeface="+mn-lt"/>
              </a:rPr>
              <a:t>Strengths assessment/narrative/values card sort – what you’re interested in and enjoy doing</a:t>
            </a:r>
          </a:p>
          <a:p>
            <a:r>
              <a:rPr lang="en-US">
                <a:ea typeface="+mn-lt"/>
                <a:cs typeface="+mn-lt"/>
              </a:rPr>
              <a:t>Comprehensive risk assessment – what your “pink flags” or warning signs are</a:t>
            </a:r>
          </a:p>
          <a:p>
            <a:r>
              <a:rPr lang="en-US">
                <a:ea typeface="+mn-lt"/>
                <a:cs typeface="+mn-lt"/>
              </a:rPr>
              <a:t>And more!</a:t>
            </a:r>
            <a:endParaRPr lang="en-US"/>
          </a:p>
          <a:p>
            <a:endParaRPr lang="en-US"/>
          </a:p>
        </p:txBody>
      </p:sp>
    </p:spTree>
    <p:extLst>
      <p:ext uri="{BB962C8B-B14F-4D97-AF65-F5344CB8AC3E}">
        <p14:creationId xmlns:p14="http://schemas.microsoft.com/office/powerpoint/2010/main" val="25173101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B78E-9E97-AC3B-6EED-E014EC807E23}"/>
              </a:ext>
            </a:extLst>
          </p:cNvPr>
          <p:cNvSpPr>
            <a:spLocks noGrp="1"/>
          </p:cNvSpPr>
          <p:nvPr>
            <p:ph type="title"/>
          </p:nvPr>
        </p:nvSpPr>
        <p:spPr>
          <a:xfrm>
            <a:off x="838200" y="2002631"/>
            <a:ext cx="10515600" cy="2852737"/>
          </a:xfrm>
        </p:spPr>
        <p:txBody>
          <a:bodyPr anchor="ctr"/>
          <a:lstStyle/>
          <a:p>
            <a:pPr algn="ctr"/>
            <a:r>
              <a:rPr lang="en-US"/>
              <a:t>Medications</a:t>
            </a:r>
            <a:br>
              <a:rPr lang="en-US"/>
            </a:br>
            <a:endParaRPr lang="en-US" sz="1800"/>
          </a:p>
        </p:txBody>
      </p:sp>
    </p:spTree>
    <p:extLst>
      <p:ext uri="{BB962C8B-B14F-4D97-AF65-F5344CB8AC3E}">
        <p14:creationId xmlns:p14="http://schemas.microsoft.com/office/powerpoint/2010/main" val="20268369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316B-02E0-BC75-B83D-5BE46A1C8D3D}"/>
              </a:ext>
            </a:extLst>
          </p:cNvPr>
          <p:cNvSpPr>
            <a:spLocks noGrp="1"/>
          </p:cNvSpPr>
          <p:nvPr>
            <p:ph type="title"/>
          </p:nvPr>
        </p:nvSpPr>
        <p:spPr/>
        <p:txBody>
          <a:bodyPr/>
          <a:lstStyle/>
          <a:p>
            <a:pPr algn="ctr"/>
            <a:r>
              <a:rPr lang="en-US"/>
              <a:t>The Human Brain</a:t>
            </a:r>
          </a:p>
        </p:txBody>
      </p:sp>
      <p:sp>
        <p:nvSpPr>
          <p:cNvPr id="3" name="Content Placeholder 2">
            <a:extLst>
              <a:ext uri="{FF2B5EF4-FFF2-40B4-BE49-F238E27FC236}">
                <a16:creationId xmlns:a16="http://schemas.microsoft.com/office/drawing/2014/main" id="{083AA2F7-897B-14ED-9480-00B8E69AC246}"/>
              </a:ext>
            </a:extLst>
          </p:cNvPr>
          <p:cNvSpPr>
            <a:spLocks noGrp="1"/>
          </p:cNvSpPr>
          <p:nvPr>
            <p:ph idx="1"/>
          </p:nvPr>
        </p:nvSpPr>
        <p:spPr>
          <a:xfrm>
            <a:off x="838200" y="1936954"/>
            <a:ext cx="7442813" cy="4122021"/>
          </a:xfrm>
        </p:spPr>
        <p:txBody>
          <a:bodyPr vert="horz" lIns="91440" tIns="45720" rIns="91440" bIns="45720" rtlCol="0" anchor="t">
            <a:normAutofit lnSpcReduction="10000"/>
          </a:bodyPr>
          <a:lstStyle/>
          <a:p>
            <a:pPr marL="0" indent="0">
              <a:buNone/>
            </a:pPr>
            <a:r>
              <a:rPr lang="en-US"/>
              <a:t>There are around 128 billion neurons in the human brain with approximately 500 trillion neuron-to-neuron connections. </a:t>
            </a:r>
          </a:p>
          <a:p>
            <a:pPr marL="0" indent="0">
              <a:buNone/>
            </a:pPr>
            <a:r>
              <a:rPr lang="en-US"/>
              <a:t>This intricate network makes mental life possible and requires nurturing, a balance of safety and security with stimulation and an optimal amount of stress. </a:t>
            </a:r>
          </a:p>
          <a:p>
            <a:pPr marL="0" indent="0">
              <a:buNone/>
            </a:pPr>
            <a:r>
              <a:rPr lang="en-US"/>
              <a:t>In order to grow, we need to be challenged enough to develop skills and make new neural pathways, but not so stressed that we grow overwhelmed and defeated.</a:t>
            </a:r>
          </a:p>
          <a:p>
            <a:pPr marL="0" indent="0">
              <a:buNone/>
            </a:pPr>
            <a:endParaRPr lang="en-US"/>
          </a:p>
        </p:txBody>
      </p:sp>
      <p:pic>
        <p:nvPicPr>
          <p:cNvPr id="5" name="Picture 4" descr="Paper head with rainbow and clouds">
            <a:extLst>
              <a:ext uri="{FF2B5EF4-FFF2-40B4-BE49-F238E27FC236}">
                <a16:creationId xmlns:a16="http://schemas.microsoft.com/office/drawing/2014/main" id="{826FAF18-E651-F879-3896-71D8C93C2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1013" y="1693172"/>
            <a:ext cx="3306106" cy="4616244"/>
          </a:xfrm>
          <a:prstGeom prst="rect">
            <a:avLst/>
          </a:prstGeom>
        </p:spPr>
      </p:pic>
    </p:spTree>
    <p:extLst>
      <p:ext uri="{BB962C8B-B14F-4D97-AF65-F5344CB8AC3E}">
        <p14:creationId xmlns:p14="http://schemas.microsoft.com/office/powerpoint/2010/main" val="18995292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30CAA-CAD9-31F6-FFAE-548CF1A5F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62D8E-EF65-2D7B-DC5B-7A0EC66E5252}"/>
              </a:ext>
            </a:extLst>
          </p:cNvPr>
          <p:cNvSpPr>
            <a:spLocks noGrp="1"/>
          </p:cNvSpPr>
          <p:nvPr>
            <p:ph type="title"/>
          </p:nvPr>
        </p:nvSpPr>
        <p:spPr/>
        <p:txBody>
          <a:bodyPr/>
          <a:lstStyle/>
          <a:p>
            <a:pPr algn="ctr"/>
            <a:r>
              <a:rPr lang="en-US"/>
              <a:t>Brain Development</a:t>
            </a:r>
          </a:p>
        </p:txBody>
      </p:sp>
      <p:sp>
        <p:nvSpPr>
          <p:cNvPr id="3" name="Content Placeholder 2">
            <a:extLst>
              <a:ext uri="{FF2B5EF4-FFF2-40B4-BE49-F238E27FC236}">
                <a16:creationId xmlns:a16="http://schemas.microsoft.com/office/drawing/2014/main" id="{438DEB47-16B2-0C98-360C-D0962C5687B6}"/>
              </a:ext>
            </a:extLst>
          </p:cNvPr>
          <p:cNvSpPr>
            <a:spLocks noGrp="1"/>
          </p:cNvSpPr>
          <p:nvPr>
            <p:ph idx="1"/>
          </p:nvPr>
        </p:nvSpPr>
        <p:spPr>
          <a:xfrm>
            <a:off x="838200" y="1825625"/>
            <a:ext cx="10515600" cy="4761988"/>
          </a:xfrm>
        </p:spPr>
        <p:txBody>
          <a:bodyPr vert="horz" lIns="91440" tIns="45720" rIns="91440" bIns="45720" rtlCol="0" anchor="t">
            <a:normAutofit fontScale="92500" lnSpcReduction="10000"/>
          </a:bodyPr>
          <a:lstStyle/>
          <a:p>
            <a:pPr marL="0" indent="0" algn="ctr">
              <a:buNone/>
            </a:pPr>
            <a:r>
              <a:rPr lang="en-US"/>
              <a:t>We know that life cannot and should not be reduced to thinking only about a group of chemicals that our brain uses.</a:t>
            </a:r>
          </a:p>
          <a:p>
            <a:pPr marL="0" indent="0">
              <a:buNone/>
            </a:pPr>
            <a:r>
              <a:rPr lang="en-US"/>
              <a:t>A rich life involves not only the ideas and emotions our brain is responsible for, but also things like:</a:t>
            </a:r>
          </a:p>
          <a:p>
            <a:r>
              <a:rPr lang="en-US"/>
              <a:t>healthy relationships with others, </a:t>
            </a:r>
          </a:p>
          <a:p>
            <a:r>
              <a:rPr lang="en-US"/>
              <a:t>physical activity and feeling like we can make things happen in the world, </a:t>
            </a:r>
          </a:p>
          <a:p>
            <a:r>
              <a:rPr lang="en-US"/>
              <a:t>being influenced in positive ways by peers, siblings, caregivers, mentors, teachers, and for some spiritual guides. </a:t>
            </a:r>
          </a:p>
          <a:p>
            <a:pPr marL="0" indent="0">
              <a:buNone/>
            </a:pPr>
            <a:r>
              <a:rPr lang="en-US"/>
              <a:t>Finally, we know our thoughts, feelings, and behaviors are influenced by having access to tools like computers or good relationships where we feel valued.</a:t>
            </a:r>
          </a:p>
          <a:p>
            <a:pPr marL="0" indent="0">
              <a:buNone/>
            </a:pPr>
            <a:endParaRPr lang="en-US"/>
          </a:p>
          <a:p>
            <a:endParaRPr lang="en-US"/>
          </a:p>
        </p:txBody>
      </p:sp>
    </p:spTree>
    <p:extLst>
      <p:ext uri="{BB962C8B-B14F-4D97-AF65-F5344CB8AC3E}">
        <p14:creationId xmlns:p14="http://schemas.microsoft.com/office/powerpoint/2010/main" val="18986043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DAA8-9DE2-A8A4-262B-7212F4C24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2B598-2EC5-D66C-D4B4-CEB2AF246AFB}"/>
              </a:ext>
            </a:extLst>
          </p:cNvPr>
          <p:cNvSpPr>
            <a:spLocks noGrp="1"/>
          </p:cNvSpPr>
          <p:nvPr>
            <p:ph type="title"/>
          </p:nvPr>
        </p:nvSpPr>
        <p:spPr/>
        <p:txBody>
          <a:bodyPr/>
          <a:lstStyle/>
          <a:p>
            <a:pPr algn="ctr"/>
            <a:r>
              <a:rPr lang="en-US"/>
              <a:t>Brain Communication</a:t>
            </a:r>
          </a:p>
        </p:txBody>
      </p:sp>
      <p:sp>
        <p:nvSpPr>
          <p:cNvPr id="3" name="Content Placeholder 2">
            <a:extLst>
              <a:ext uri="{FF2B5EF4-FFF2-40B4-BE49-F238E27FC236}">
                <a16:creationId xmlns:a16="http://schemas.microsoft.com/office/drawing/2014/main" id="{C67E683F-DBEB-3475-9BAD-CACDEBFB4006}"/>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a:t>Brain cells (called neurons) communicate with each other, sending and receiving molecules that are called neurotransmitters. You’ve probably heard of the some of the main neurotransmitters (pink circles):</a:t>
            </a:r>
          </a:p>
          <a:p>
            <a:pPr marL="514350" indent="-514350">
              <a:buFont typeface="+mj-lt"/>
              <a:buAutoNum type="arabicPeriod"/>
            </a:pPr>
            <a:r>
              <a:rPr lang="en-US"/>
              <a:t>Dopamine</a:t>
            </a:r>
          </a:p>
          <a:p>
            <a:pPr marL="514350" indent="-514350">
              <a:buFont typeface="+mj-lt"/>
              <a:buAutoNum type="arabicPeriod"/>
            </a:pPr>
            <a:r>
              <a:rPr lang="en-US"/>
              <a:t>Histamine</a:t>
            </a:r>
          </a:p>
          <a:p>
            <a:pPr marL="514350" indent="-514350">
              <a:buFont typeface="+mj-lt"/>
              <a:buAutoNum type="arabicPeriod"/>
            </a:pPr>
            <a:r>
              <a:rPr lang="en-US"/>
              <a:t>Epinephrine</a:t>
            </a:r>
          </a:p>
          <a:p>
            <a:pPr marL="514350" indent="-514350">
              <a:buFont typeface="+mj-lt"/>
              <a:buAutoNum type="arabicPeriod"/>
            </a:pPr>
            <a:r>
              <a:rPr lang="en-US"/>
              <a:t>Norepinephrine</a:t>
            </a:r>
          </a:p>
          <a:p>
            <a:pPr marL="514350" indent="-514350">
              <a:buFont typeface="+mj-lt"/>
              <a:buAutoNum type="arabicPeriod"/>
            </a:pPr>
            <a:r>
              <a:rPr lang="en-US"/>
              <a:t>Serotonin</a:t>
            </a:r>
          </a:p>
          <a:p>
            <a:pPr marL="514350" indent="-514350">
              <a:buFont typeface="+mj-lt"/>
              <a:buAutoNum type="arabicPeriod"/>
            </a:pPr>
            <a:r>
              <a:rPr lang="en-US"/>
              <a:t>Gamma Aminobutyric Acid (GABA)</a:t>
            </a:r>
          </a:p>
          <a:p>
            <a:pPr marL="514350" indent="-514350">
              <a:buFont typeface="+mj-lt"/>
              <a:buAutoNum type="arabicPeriod"/>
            </a:pPr>
            <a:r>
              <a:rPr lang="en-US"/>
              <a:t>Glutamate</a:t>
            </a:r>
          </a:p>
          <a:p>
            <a:pPr marL="0" indent="0">
              <a:buNone/>
            </a:pPr>
            <a:endParaRPr lang="en-US"/>
          </a:p>
          <a:p>
            <a:pPr marL="0" indent="0">
              <a:buNone/>
            </a:pPr>
            <a:endParaRPr lang="en-US"/>
          </a:p>
          <a:p>
            <a:endParaRPr lang="en-US"/>
          </a:p>
        </p:txBody>
      </p:sp>
      <p:pic>
        <p:nvPicPr>
          <p:cNvPr id="4" name="Picture 3" descr="A cartoon of a neuron&#10;&#10;AI-generated content may be incorrect.">
            <a:extLst>
              <a:ext uri="{FF2B5EF4-FFF2-40B4-BE49-F238E27FC236}">
                <a16:creationId xmlns:a16="http://schemas.microsoft.com/office/drawing/2014/main" id="{C67C7EEC-485E-380C-A9E4-E678D8AE45FE}"/>
              </a:ext>
            </a:extLst>
          </p:cNvPr>
          <p:cNvPicPr>
            <a:picLocks noChangeAspect="1"/>
          </p:cNvPicPr>
          <p:nvPr/>
        </p:nvPicPr>
        <p:blipFill>
          <a:blip r:embed="rId3"/>
          <a:stretch>
            <a:fillRect/>
          </a:stretch>
        </p:blipFill>
        <p:spPr>
          <a:xfrm>
            <a:off x="6885110" y="2998544"/>
            <a:ext cx="4468935" cy="3498606"/>
          </a:xfrm>
          <a:prstGeom prst="rect">
            <a:avLst/>
          </a:prstGeom>
        </p:spPr>
      </p:pic>
    </p:spTree>
    <p:extLst>
      <p:ext uri="{BB962C8B-B14F-4D97-AF65-F5344CB8AC3E}">
        <p14:creationId xmlns:p14="http://schemas.microsoft.com/office/powerpoint/2010/main" val="623052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11D4-AC24-0CB8-980E-73FD96F18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475C8-2653-D9F1-942E-574D8409C5BC}"/>
              </a:ext>
            </a:extLst>
          </p:cNvPr>
          <p:cNvSpPr>
            <a:spLocks noGrp="1"/>
          </p:cNvSpPr>
          <p:nvPr>
            <p:ph type="title"/>
          </p:nvPr>
        </p:nvSpPr>
        <p:spPr/>
        <p:txBody>
          <a:bodyPr/>
          <a:lstStyle/>
          <a:p>
            <a:pPr algn="ctr"/>
            <a:r>
              <a:rPr lang="en-US">
                <a:ea typeface="+mj-lt"/>
                <a:cs typeface="+mj-lt"/>
              </a:rPr>
              <a:t>Brain Signaling</a:t>
            </a:r>
            <a:endParaRPr lang="en-US"/>
          </a:p>
        </p:txBody>
      </p:sp>
      <p:sp>
        <p:nvSpPr>
          <p:cNvPr id="3" name="Content Placeholder 2">
            <a:extLst>
              <a:ext uri="{FF2B5EF4-FFF2-40B4-BE49-F238E27FC236}">
                <a16:creationId xmlns:a16="http://schemas.microsoft.com/office/drawing/2014/main" id="{F83A946E-8ACE-4AE6-2ACE-E429333F9807}"/>
              </a:ext>
            </a:extLst>
          </p:cNvPr>
          <p:cNvSpPr>
            <a:spLocks noGrp="1"/>
          </p:cNvSpPr>
          <p:nvPr>
            <p:ph idx="1"/>
          </p:nvPr>
        </p:nvSpPr>
        <p:spPr/>
        <p:txBody>
          <a:bodyPr vert="horz" lIns="91440" tIns="45720" rIns="91440" bIns="45720" rtlCol="0" anchor="t">
            <a:normAutofit lnSpcReduction="10000"/>
          </a:bodyPr>
          <a:lstStyle/>
          <a:p>
            <a:r>
              <a:rPr lang="en-US"/>
              <a:t>Sometimes the brain signal system can become overwhelmed. One region of the brain or human experiences may become more dominant. </a:t>
            </a:r>
          </a:p>
          <a:p>
            <a:pPr lvl="1"/>
            <a:r>
              <a:rPr lang="en-US"/>
              <a:t>For example, in anxiety disorders, signals of danger or what one needs to watch out for might become overwhelming. </a:t>
            </a:r>
          </a:p>
          <a:p>
            <a:r>
              <a:rPr lang="en-US"/>
              <a:t>Psychiatric medications are meant to strengthen the connections that some areas of the brain make with one another and sometimes reduce the signals that one region of the brain is sending to another portion. </a:t>
            </a:r>
          </a:p>
          <a:p>
            <a:pPr lvl="1"/>
            <a:r>
              <a:rPr lang="en-US"/>
              <a:t>For example, a good treatment for anxiety might reduce activity in regions responsible for panic, or strengthen areas of the brain that get activated when we reassure ourselves that everything is going to work out</a:t>
            </a:r>
          </a:p>
          <a:p>
            <a:pPr marL="0" indent="0">
              <a:buNone/>
            </a:pPr>
            <a:endParaRPr lang="en-US"/>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23612019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F8323-A3EE-7DA1-E79A-4E5F4BC127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92F13-797D-F9FE-DA75-5C324458B249}"/>
              </a:ext>
            </a:extLst>
          </p:cNvPr>
          <p:cNvSpPr>
            <a:spLocks noGrp="1"/>
          </p:cNvSpPr>
          <p:nvPr>
            <p:ph type="title"/>
          </p:nvPr>
        </p:nvSpPr>
        <p:spPr/>
        <p:txBody>
          <a:bodyPr/>
          <a:lstStyle/>
          <a:p>
            <a:pPr algn="ctr"/>
            <a:r>
              <a:rPr lang="en-US"/>
              <a:t>Dopamine Blocking Medicine</a:t>
            </a:r>
          </a:p>
        </p:txBody>
      </p:sp>
      <p:sp>
        <p:nvSpPr>
          <p:cNvPr id="3" name="Content Placeholder 2">
            <a:extLst>
              <a:ext uri="{FF2B5EF4-FFF2-40B4-BE49-F238E27FC236}">
                <a16:creationId xmlns:a16="http://schemas.microsoft.com/office/drawing/2014/main" id="{57291814-9560-7D43-5251-4DA203C23043}"/>
              </a:ext>
            </a:extLst>
          </p:cNvPr>
          <p:cNvSpPr>
            <a:spLocks noGrp="1"/>
          </p:cNvSpPr>
          <p:nvPr>
            <p:ph idx="1"/>
          </p:nvPr>
        </p:nvSpPr>
        <p:spPr/>
        <p:txBody>
          <a:bodyPr vert="horz" lIns="91440" tIns="45720" rIns="91440" bIns="45720" rtlCol="0" anchor="t">
            <a:normAutofit/>
          </a:bodyPr>
          <a:lstStyle/>
          <a:p>
            <a:r>
              <a:rPr lang="en-US"/>
              <a:t>Medicines that block dopamine in the brain, particularly in a region that is responsible for sending signals of “IMPORTANCE” or “DANGER” can help us filter out noise and not be so distracted by external details (sights, sounds) or internal experiences (hearing voices, having really intense ideas) that may be overwhelming.</a:t>
            </a:r>
          </a:p>
          <a:p>
            <a:r>
              <a:rPr lang="en-US"/>
              <a:t>Medical providers on your team may encourage using these medicines (often referred to as “anti-psychotics”) at least for a short time to help rebuild a sense of safety to help people feel more at ease and able to engage with the world, do things they enjoy, or learn with less internal or external distraction.</a:t>
            </a:r>
          </a:p>
          <a:p>
            <a:pPr marL="0" indent="0">
              <a:buNone/>
            </a:pPr>
            <a:endParaRPr lang="en-US"/>
          </a:p>
          <a:p>
            <a:pPr marL="0" indent="0">
              <a:buNone/>
            </a:pPr>
            <a:endParaRPr lang="en-US"/>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3866476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08AC-6DC0-E7EA-0544-B14F4B608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9AA6B-6B95-89E4-4E35-4ED157F3EDC8}"/>
              </a:ext>
            </a:extLst>
          </p:cNvPr>
          <p:cNvSpPr>
            <a:spLocks noGrp="1"/>
          </p:cNvSpPr>
          <p:nvPr>
            <p:ph type="title"/>
          </p:nvPr>
        </p:nvSpPr>
        <p:spPr/>
        <p:txBody>
          <a:bodyPr/>
          <a:lstStyle/>
          <a:p>
            <a:pPr algn="ctr"/>
            <a:r>
              <a:rPr lang="en-US"/>
              <a:t>Serotonin or Norepinephrine Enhancing Medication</a:t>
            </a:r>
          </a:p>
        </p:txBody>
      </p:sp>
      <p:sp>
        <p:nvSpPr>
          <p:cNvPr id="3" name="Content Placeholder 2">
            <a:extLst>
              <a:ext uri="{FF2B5EF4-FFF2-40B4-BE49-F238E27FC236}">
                <a16:creationId xmlns:a16="http://schemas.microsoft.com/office/drawing/2014/main" id="{ADEE93FF-4668-3192-19C9-547E1CB60091}"/>
              </a:ext>
            </a:extLst>
          </p:cNvPr>
          <p:cNvSpPr>
            <a:spLocks noGrp="1"/>
          </p:cNvSpPr>
          <p:nvPr>
            <p:ph idx="1"/>
          </p:nvPr>
        </p:nvSpPr>
        <p:spPr>
          <a:xfrm>
            <a:off x="838200" y="2146851"/>
            <a:ext cx="10515600" cy="4030111"/>
          </a:xfrm>
        </p:spPr>
        <p:txBody>
          <a:bodyPr vert="horz" lIns="91440" tIns="45720" rIns="91440" bIns="45720" rtlCol="0" anchor="t">
            <a:normAutofit/>
          </a:bodyPr>
          <a:lstStyle/>
          <a:p>
            <a:r>
              <a:rPr lang="en-US"/>
              <a:t>Medicines that enhance transmission or signaling of serotonin or norepinephrine can be helpful in treating depression and anxiety. </a:t>
            </a:r>
          </a:p>
          <a:p>
            <a:pPr lvl="1"/>
            <a:r>
              <a:rPr lang="en-US"/>
              <a:t>These are sometimes called “anti-depressants.” They do NOT fix “chemical imbalances.” </a:t>
            </a:r>
          </a:p>
          <a:p>
            <a:pPr lvl="1"/>
            <a:r>
              <a:rPr lang="en-US"/>
              <a:t>Instead, when they are effective, they actually help regions of the brain grow so that we feel less overwhelmed with anxiety or having thoughts that might bring us down. Medical providers on your team may encourage using these medicines.</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29530983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CF11-692E-667A-A26F-67C183E9D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4052EA-E909-A5F5-93BE-FED41C40A9E2}"/>
              </a:ext>
            </a:extLst>
          </p:cNvPr>
          <p:cNvSpPr>
            <a:spLocks noGrp="1"/>
          </p:cNvSpPr>
          <p:nvPr>
            <p:ph type="title"/>
          </p:nvPr>
        </p:nvSpPr>
        <p:spPr/>
        <p:txBody>
          <a:bodyPr/>
          <a:lstStyle/>
          <a:p>
            <a:pPr algn="ctr"/>
            <a:r>
              <a:rPr lang="en-US"/>
              <a:t>Medical Providers</a:t>
            </a:r>
          </a:p>
        </p:txBody>
      </p:sp>
      <p:sp>
        <p:nvSpPr>
          <p:cNvPr id="3" name="Content Placeholder 2">
            <a:extLst>
              <a:ext uri="{FF2B5EF4-FFF2-40B4-BE49-F238E27FC236}">
                <a16:creationId xmlns:a16="http://schemas.microsoft.com/office/drawing/2014/main" id="{32792D86-BCE0-7CC9-76F4-F37F9CBE9EF0}"/>
              </a:ext>
            </a:extLst>
          </p:cNvPr>
          <p:cNvSpPr>
            <a:spLocks noGrp="1"/>
          </p:cNvSpPr>
          <p:nvPr>
            <p:ph idx="1"/>
          </p:nvPr>
        </p:nvSpPr>
        <p:spPr/>
        <p:txBody>
          <a:bodyPr vert="horz" lIns="91440" tIns="45720" rIns="91440" bIns="45720" rtlCol="0" anchor="t">
            <a:normAutofit fontScale="92500" lnSpcReduction="20000"/>
          </a:bodyPr>
          <a:lstStyle/>
          <a:p>
            <a:r>
              <a:rPr lang="en-US"/>
              <a:t>Like all team members, the nurse and psychiatric care provider(s) in your program are interested in you and in your values, needs, and goals. They are dedicated to meeting with you regardless of whether you wish to take psychiatric medications. </a:t>
            </a:r>
          </a:p>
          <a:p>
            <a:pPr lvl="1"/>
            <a:r>
              <a:rPr lang="en-US"/>
              <a:t>They will respect your views, listen to your goals, and be honest with you about potential options. This might include a conversation about the pros and cons of certain psychiatric medications AND will include conversation about sleeping, eating, physical activity, and other substances that might make things worse or better. </a:t>
            </a:r>
          </a:p>
          <a:p>
            <a:r>
              <a:rPr lang="en-US"/>
              <a:t>Your medical team will keep an open mind and share with you their experience from studies, from working with others, and trust your lived-experience expertise! No one on your team will ever force medication but instead will help you think through all of the options and figure out what is best for you.</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2535966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E93B1D3B55941BA3DAEA9ED639922" ma:contentTypeVersion="21" ma:contentTypeDescription="Create a new document." ma:contentTypeScope="" ma:versionID="994d28b335c80bc562e1a97044ba08eb">
  <xsd:schema xmlns:xsd="http://www.w3.org/2001/XMLSchema" xmlns:xs="http://www.w3.org/2001/XMLSchema" xmlns:p="http://schemas.microsoft.com/office/2006/metadata/properties" xmlns:ns2="aba9757a-9a57-4e60-80a7-8c9131c6188f" xmlns:ns3="9f0ca3d3-504d-4400-9468-5f2486ca9400" targetNamespace="http://schemas.microsoft.com/office/2006/metadata/properties" ma:root="true" ma:fieldsID="40f0ec8eef8af57e76664716546d23d3" ns2:_="" ns3:_="">
    <xsd:import namespace="aba9757a-9a57-4e60-80a7-8c9131c6188f"/>
    <xsd:import namespace="9f0ca3d3-504d-4400-9468-5f2486ca940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a9757a-9a57-4e60-80a7-8c9131c618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841b39-9e5f-4b0d-aa4b-9252280a9f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0ca3d3-504d-4400-9468-5f2486ca940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23e72a5-2f5d-4a35-9265-af684012b915}" ma:internalName="TaxCatchAll" ma:showField="CatchAllData" ma:web="9f0ca3d3-504d-4400-9468-5f2486ca94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ba9757a-9a57-4e60-80a7-8c9131c6188f">
      <Terms xmlns="http://schemas.microsoft.com/office/infopath/2007/PartnerControls"/>
    </lcf76f155ced4ddcb4097134ff3c332f>
    <TaxCatchAll xmlns="9f0ca3d3-504d-4400-9468-5f2486ca9400" xsi:nil="true"/>
  </documentManagement>
</p:properties>
</file>

<file path=customXml/itemProps1.xml><?xml version="1.0" encoding="utf-8"?>
<ds:datastoreItem xmlns:ds="http://schemas.openxmlformats.org/officeDocument/2006/customXml" ds:itemID="{053353C4-3EA5-46E6-BF95-1BA8E3B64D20}">
  <ds:schemaRefs>
    <ds:schemaRef ds:uri="9f0ca3d3-504d-4400-9468-5f2486ca9400"/>
    <ds:schemaRef ds:uri="aba9757a-9a57-4e60-80a7-8c9131c618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AD112BB-7633-491B-AB1C-F885728EA090}">
  <ds:schemaRefs>
    <ds:schemaRef ds:uri="http://schemas.microsoft.com/sharepoint/v3/contenttype/forms"/>
  </ds:schemaRefs>
</ds:datastoreItem>
</file>

<file path=customXml/itemProps3.xml><?xml version="1.0" encoding="utf-8"?>
<ds:datastoreItem xmlns:ds="http://schemas.openxmlformats.org/officeDocument/2006/customXml" ds:itemID="{ADDCBF4C-14AD-4615-8D9F-4059BD954A92}">
  <ds:schemaRefs>
    <ds:schemaRef ds:uri="9f0ca3d3-504d-4400-9468-5f2486ca9400"/>
    <ds:schemaRef ds:uri="aba9757a-9a57-4e60-80a7-8c9131c618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TotalTime>
  <Words>16482</Words>
  <Application>Microsoft Office PowerPoint</Application>
  <PresentationFormat>Widescreen</PresentationFormat>
  <Paragraphs>944</Paragraphs>
  <Slides>158</Slides>
  <Notes>38</Notes>
  <HiddenSlides>0</HiddenSlides>
  <MMClips>4</MMClips>
  <ScaleCrop>false</ScaleCrop>
  <HeadingPairs>
    <vt:vector size="4" baseType="variant">
      <vt:variant>
        <vt:lpstr>Theme</vt:lpstr>
      </vt:variant>
      <vt:variant>
        <vt:i4>1</vt:i4>
      </vt:variant>
      <vt:variant>
        <vt:lpstr>Slide Titles</vt:lpstr>
      </vt:variant>
      <vt:variant>
        <vt:i4>158</vt:i4>
      </vt:variant>
    </vt:vector>
  </HeadingPairs>
  <TitlesOfParts>
    <vt:vector size="159" baseType="lpstr">
      <vt:lpstr>Office Theme</vt:lpstr>
      <vt:lpstr>Family Psychoeducation Educational Workshop</vt:lpstr>
      <vt:lpstr>A NOTE FOR FACILITATORS - preparation</vt:lpstr>
      <vt:lpstr>A NOTE FOR FACILITATORS - presentation </vt:lpstr>
      <vt:lpstr>Agenda PRESENTERS: Add in break times, or separate into sections for multiple sessions</vt:lpstr>
      <vt:lpstr>Goals for Today</vt:lpstr>
      <vt:lpstr>Icebreaker/Discussion</vt:lpstr>
      <vt:lpstr>PowerPoint Presentation</vt:lpstr>
      <vt:lpstr>PowerPoint Presentation</vt:lpstr>
      <vt:lpstr>PowerPoint Presentation</vt:lpstr>
      <vt:lpstr>PowerPoint Presentation</vt:lpstr>
      <vt:lpstr>PowerPoint Presentation</vt:lpstr>
      <vt:lpstr>Meet Your Team!</vt:lpstr>
      <vt:lpstr>Team Lead/Supervisor</vt:lpstr>
      <vt:lpstr>Screener</vt:lpstr>
      <vt:lpstr>Therapist</vt:lpstr>
      <vt:lpstr>Case Manager</vt:lpstr>
      <vt:lpstr>Skills Trainer</vt:lpstr>
      <vt:lpstr>Peer Support Specialist</vt:lpstr>
      <vt:lpstr>Supported Education Specialist</vt:lpstr>
      <vt:lpstr>Supported Employment Specialist</vt:lpstr>
      <vt:lpstr>Nurse</vt:lpstr>
      <vt:lpstr>Psychiatric Care Provider</vt:lpstr>
      <vt:lpstr>Occupational Therapist</vt:lpstr>
      <vt:lpstr>What is Coordinated Specialty Care (CSC)?</vt:lpstr>
      <vt:lpstr>How the Team Works Together</vt:lpstr>
      <vt:lpstr>Common Symptoms and Experiences</vt:lpstr>
      <vt:lpstr>   </vt:lpstr>
      <vt:lpstr>Early Warning Signs of Psychosis</vt:lpstr>
      <vt:lpstr>Clinical High-Risk for Psychosis</vt:lpstr>
      <vt:lpstr>What is 'Psychosis'?</vt:lpstr>
      <vt:lpstr>Everyone’s Experience of Psychosis is Different!</vt:lpstr>
      <vt:lpstr>PowerPoint Presentation</vt:lpstr>
      <vt:lpstr>“Positive” and “Negative” Symptoms</vt:lpstr>
      <vt:lpstr>Positive Symptoms</vt:lpstr>
      <vt:lpstr>Hallucinations</vt:lpstr>
      <vt:lpstr>Delusions</vt:lpstr>
      <vt:lpstr>Negative Symptoms</vt:lpstr>
      <vt:lpstr>Negative Symptoms are not Behavioral</vt:lpstr>
      <vt:lpstr>Causes and Things that Effect Psychosis</vt:lpstr>
      <vt:lpstr>Psychosis Facts</vt:lpstr>
      <vt:lpstr>Some Potential Causes of Psychosis</vt:lpstr>
      <vt:lpstr>Culture and Psychosis</vt:lpstr>
      <vt:lpstr>Stress Bucket Model as an Explanation for Psychosis</vt:lpstr>
      <vt:lpstr>  Types of stressors that have been linked                         with symptoms of psychosis</vt:lpstr>
      <vt:lpstr>Types of stressors that have been linked with symptoms of psychosis</vt:lpstr>
      <vt:lpstr>  Types of stressors that have been linked with        symptoms of psychosis</vt:lpstr>
      <vt:lpstr>Pete Davidson on Cannabis and Psychosis</vt:lpstr>
      <vt:lpstr>Recent research linking cannabis use and psychosis</vt:lpstr>
      <vt:lpstr>Cannabis and Psychosis Video</vt:lpstr>
      <vt:lpstr>Types of stressors that have been linked with psychotic symptoms</vt:lpstr>
      <vt:lpstr>Common Diagnoses</vt:lpstr>
      <vt:lpstr>An Important Note:</vt:lpstr>
      <vt:lpstr>Team Approach to Diagnosis.... </vt:lpstr>
      <vt:lpstr>Team Approach to Diagnosis.... </vt:lpstr>
      <vt:lpstr>Team Approach to Diagnosis.... </vt:lpstr>
      <vt:lpstr>Clinical High Risk for Psychosis Also known as Psychosis Risk Syndrome or Attenuated Psychosis Syndrome</vt:lpstr>
      <vt:lpstr>DSM-5: Schizophrenia</vt:lpstr>
      <vt:lpstr>DSM-5: Schizoaffective Disorder</vt:lpstr>
      <vt:lpstr>Schizophrenia and Schizophrenia-Spectrum Disorders, in other words…</vt:lpstr>
      <vt:lpstr>DSM-5: Major Depressive Disorder</vt:lpstr>
      <vt:lpstr>Depression, in other words…</vt:lpstr>
      <vt:lpstr>DSM-5: Manic Episode</vt:lpstr>
      <vt:lpstr>Bipolar Disorder, in other words…</vt:lpstr>
      <vt:lpstr>Recovery and Personal Understanding of Psychosis</vt:lpstr>
      <vt:lpstr>Lived Experience of Psychosis Video</vt:lpstr>
      <vt:lpstr>Recovery from Psychosis</vt:lpstr>
      <vt:lpstr>What does "Relapse" Mean ?</vt:lpstr>
      <vt:lpstr>Recovery Is Possible!</vt:lpstr>
      <vt:lpstr>Impact of Early Intervention on Recovery Outcomes</vt:lpstr>
      <vt:lpstr>Psychosis and Self-Discovery</vt:lpstr>
      <vt:lpstr>Psychosis and Identity</vt:lpstr>
      <vt:lpstr>Your Psychosis “Story”</vt:lpstr>
      <vt:lpstr>Lady Gaga’s Psychosis Story</vt:lpstr>
      <vt:lpstr>Discussion</vt:lpstr>
      <vt:lpstr>Typical Developmental Stages and Psychosis</vt:lpstr>
      <vt:lpstr>Symptoms vs Typical Development</vt:lpstr>
      <vt:lpstr>Typical Developmental Changes During   Adolescence (puberty through age 18)</vt:lpstr>
      <vt:lpstr>Typical Developmental Changes During    Emerging Adulthood (age 18 to 22/25)</vt:lpstr>
      <vt:lpstr>Typical Developmental Changes During    Young Adulthood: (mid 20s and older)</vt:lpstr>
      <vt:lpstr>Team idea</vt:lpstr>
      <vt:lpstr>Discussion</vt:lpstr>
      <vt:lpstr>EASA Principles</vt:lpstr>
      <vt:lpstr>Cultural Humility and Trauma-Informed Care</vt:lpstr>
      <vt:lpstr>Person-Centered Care</vt:lpstr>
      <vt:lpstr>PowerPoint Presentation</vt:lpstr>
      <vt:lpstr>Shared Decision-Making</vt:lpstr>
      <vt:lpstr>Shared Decision-Making Lived Experiences</vt:lpstr>
      <vt:lpstr>What can EASA do for you?</vt:lpstr>
      <vt:lpstr>PowerPoint Presentation</vt:lpstr>
      <vt:lpstr>Overview of Treatment</vt:lpstr>
      <vt:lpstr>Tools</vt:lpstr>
      <vt:lpstr>Medications </vt:lpstr>
      <vt:lpstr>The Human Brain</vt:lpstr>
      <vt:lpstr>Brain Development</vt:lpstr>
      <vt:lpstr>Brain Communication</vt:lpstr>
      <vt:lpstr>Brain Signaling</vt:lpstr>
      <vt:lpstr>Dopamine Blocking Medicine</vt:lpstr>
      <vt:lpstr>Serotonin or Norepinephrine Enhancing Medication</vt:lpstr>
      <vt:lpstr>Medical Providers</vt:lpstr>
      <vt:lpstr>PowerPoint Presentation</vt:lpstr>
      <vt:lpstr>Crisis Management</vt:lpstr>
      <vt:lpstr>How does my team approach crisis situations?</vt:lpstr>
      <vt:lpstr>Crisis prevention planning</vt:lpstr>
      <vt:lpstr>Calling Crisis Services PRESENTING TEAM MUST EDIT FOR SERVICE AREA</vt:lpstr>
      <vt:lpstr>Hospitalizations</vt:lpstr>
      <vt:lpstr>Working with Your Team During Hospitalization</vt:lpstr>
      <vt:lpstr>Lived Experience Panel </vt:lpstr>
      <vt:lpstr>Understanding Privacy</vt:lpstr>
      <vt:lpstr>HIPAA </vt:lpstr>
      <vt:lpstr>Exceptions: PRESENTERS: Ensure this aligns with the laws in your area </vt:lpstr>
      <vt:lpstr>Release of Information (ROI)</vt:lpstr>
      <vt:lpstr>Family Engagement and Common Experiences</vt:lpstr>
      <vt:lpstr>What do we mean by “family”?</vt:lpstr>
      <vt:lpstr>Family engagement supports recovery!</vt:lpstr>
      <vt:lpstr>Common Family Responses: Grief</vt:lpstr>
      <vt:lpstr>Turning down the heat</vt:lpstr>
      <vt:lpstr>Communication Tools and Tips</vt:lpstr>
      <vt:lpstr>Family Guidelines (Part 1)</vt:lpstr>
      <vt:lpstr>Family Guidelines (Part 2)</vt:lpstr>
      <vt:lpstr>Family Guidelines Activity</vt:lpstr>
      <vt:lpstr>Setting the Stage for Recovery…</vt:lpstr>
      <vt:lpstr>Partnering Together to Reduce Stress at Home</vt:lpstr>
      <vt:lpstr>Being Patient: Pace of Recovery</vt:lpstr>
      <vt:lpstr>LEAP: A Concrete Communication Strategy</vt:lpstr>
      <vt:lpstr>The LEAP Method by Xavier Amadour</vt:lpstr>
      <vt:lpstr>Breakout Groups</vt:lpstr>
      <vt:lpstr>Breakout Groups</vt:lpstr>
      <vt:lpstr>Breakout for Caregivers and Siblings: Strategies for Stress Reduction</vt:lpstr>
      <vt:lpstr>Breakout Session for Caregivers and Siblings: Anosognosia 101 and Introduction to LEAP Method</vt:lpstr>
      <vt:lpstr>Breakout for Caregivers and Siblings: Communication Strategies (LEAP)</vt:lpstr>
      <vt:lpstr>Breakout for Caregivers and Siblings: General Communication Tips</vt:lpstr>
      <vt:lpstr>Breakout for Caregivers and Siblings: The 3 C's</vt:lpstr>
      <vt:lpstr>Breakout for Caregivers and Siblings: FAQs and Resources for Siblings</vt:lpstr>
      <vt:lpstr>Discussion Activity</vt:lpstr>
      <vt:lpstr>Breakout for Participants:  Strategies for Stress Reduction and Symptom Management</vt:lpstr>
      <vt:lpstr>Breakout for Participants:  Icebreaker</vt:lpstr>
      <vt:lpstr>Identifying Stress</vt:lpstr>
      <vt:lpstr>Breakout for Participants:  Examples of Relaxation Techniques</vt:lpstr>
      <vt:lpstr>Breakout for Participants:  Examples of distraction techniques for coping with symptoms</vt:lpstr>
      <vt:lpstr>Activity </vt:lpstr>
      <vt:lpstr>Problem-Solving Model</vt:lpstr>
      <vt:lpstr>How to get involved in structured Family Psychoeducation – you have taken the first step by being here today!</vt:lpstr>
      <vt:lpstr>Joining Sessions "Joining means to connect, build rapport, convey empathy, and establish a collegial alliance" </vt:lpstr>
      <vt:lpstr>1st and 2nd Groups: What to expect</vt:lpstr>
      <vt:lpstr>3rd and Ongoing Structure Problem Solving Method Multi-Family Group (MFG) or Single-Family Intervention (SFI)</vt:lpstr>
      <vt:lpstr>Who Might Benefit from the MFG Problem-Solving Model: Everyone!</vt:lpstr>
      <vt:lpstr>Benefits of the Problem-Solving Method</vt:lpstr>
      <vt:lpstr>Single Family Options Not able to make it to the Multi-Family Group right now? </vt:lpstr>
      <vt:lpstr>Lived Experience</vt:lpstr>
      <vt:lpstr>Discussion</vt:lpstr>
      <vt:lpstr>Conclusion</vt:lpstr>
      <vt:lpstr>Resources/References</vt:lpstr>
      <vt:lpstr>Local Resources</vt:lpstr>
      <vt:lpstr>Resources for Family Members/Supports</vt:lpstr>
      <vt:lpstr>References</vt:lpstr>
      <vt:lpstr>References, cont’d</vt:lpstr>
      <vt:lpstr>References, cont’d</vt:lpstr>
      <vt:lpstr>PowerPoint Presentation</vt:lpstr>
    </vt:vector>
  </TitlesOfParts>
  <Company>Oregon Health and Science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Kaelin Large</dc:creator>
  <cp:lastModifiedBy>Kaelin Large</cp:lastModifiedBy>
  <cp:revision>10</cp:revision>
  <dcterms:created xsi:type="dcterms:W3CDTF">2025-11-19T17:45:42Z</dcterms:created>
  <dcterms:modified xsi:type="dcterms:W3CDTF">2026-08-03T17:26:42Z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0x010100AB5E93B1D3B55941BA3DAEA9ED639922</vt:lpwstr>
  </property>
  <property fmtid="{D5CDD505-2E9C-101B-9397-08002B2CF9AE}" pid="3" name="MediaServiceImageTags">
    <vt:lpwstr/>
  </property>
</Properties>
</file>